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handoutMasterIdLst>
    <p:handoutMasterId r:id="rId74"/>
  </p:handoutMasterIdLst>
  <p:sldIdLst>
    <p:sldId id="256" r:id="rId3"/>
    <p:sldId id="262" r:id="rId4"/>
    <p:sldId id="264" r:id="rId5"/>
    <p:sldId id="258"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261" r:id="rId71"/>
    <p:sldId id="260"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666"/>
  </p:normalViewPr>
  <p:slideViewPr>
    <p:cSldViewPr snapToGrid="0" snapToObjects="1">
      <p:cViewPr varScale="1">
        <p:scale>
          <a:sx n="87" d="100"/>
          <a:sy n="87" d="100"/>
        </p:scale>
        <p:origin x="-366"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13" d="100"/>
          <a:sy n="113" d="100"/>
        </p:scale>
        <p:origin x="425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51D4C7-F137-A842-B1C5-8CE3EB04C0F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9F84A-E9F6-6B4A-A92D-0F03C16BE47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F545F-0463-3244-9FD0-76CB0920EB8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704D7-9025-2945-9BB0-1BE2C77FF13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94675" y="884420"/>
            <a:ext cx="11242624" cy="5216577"/>
          </a:xfrm>
        </p:spPr>
        <p:txBody>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51E9B9D-6D9A-4547-831C-052C4623EFA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93B6B63-E8CB-064C-A39B-C85A04F6695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E9B9D-6D9A-4547-831C-052C4623EFAE}"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B6B63-E8CB-064C-A39B-C85A04F66953}" type="slidenum">
              <a:rPr kumimoji="1" lang="zh-CN" altLang="en-US" smtClean="0"/>
            </a:fld>
            <a:endParaRPr kumimoji="1" lang="zh-CN" altLang="en-US"/>
          </a:p>
        </p:txBody>
      </p:sp>
      <p:pic>
        <p:nvPicPr>
          <p:cNvPr id="9" name="图片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GIF"/><Relationship Id="rId1" Type="http://schemas.openxmlformats.org/officeDocument/2006/relationships/image" Target="../media/image3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169521" y="701861"/>
            <a:ext cx="7182529" cy="552437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288670" y="688038"/>
            <a:ext cx="6996646" cy="3420033"/>
          </a:xfrm>
          <a:prstGeom prst="rect">
            <a:avLst/>
          </a:prstGeom>
        </p:spPr>
      </p:pic>
      <p:pic>
        <p:nvPicPr>
          <p:cNvPr id="7" name="图片 6"/>
          <p:cNvPicPr>
            <a:picLocks noChangeAspect="1"/>
          </p:cNvPicPr>
          <p:nvPr/>
        </p:nvPicPr>
        <p:blipFill>
          <a:blip r:embed="rId2"/>
          <a:stretch>
            <a:fillRect/>
          </a:stretch>
        </p:blipFill>
        <p:spPr>
          <a:xfrm>
            <a:off x="2300615" y="4108401"/>
            <a:ext cx="6968075" cy="211604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108993" y="638829"/>
            <a:ext cx="7176325" cy="560703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932143" y="689833"/>
            <a:ext cx="7785436" cy="552193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005524" y="617824"/>
            <a:ext cx="8180952" cy="551428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713090" y="731520"/>
            <a:ext cx="6372720" cy="542805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3366299" y="1083909"/>
            <a:ext cx="6974733" cy="465391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3238857" y="835714"/>
            <a:ext cx="6262590" cy="501007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166946" y="695196"/>
            <a:ext cx="9858107" cy="528996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201452" y="807880"/>
            <a:ext cx="7399748" cy="54824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420428" y="3870328"/>
            <a:ext cx="6123792" cy="646331"/>
          </a:xfrm>
          <a:prstGeom prst="rect">
            <a:avLst/>
          </a:prstGeom>
          <a:noFill/>
        </p:spPr>
        <p:txBody>
          <a:bodyPr wrap="none" rtlCol="0">
            <a:spAutoFit/>
          </a:bodyPr>
          <a:lstStyle/>
          <a:p>
            <a:r>
              <a:rPr kumimoji="1" lang="en-US" altLang="zh-CN"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PHP</a:t>
            </a:r>
            <a:r>
              <a:rPr kumimoji="1" lang="zh-CN" altLang="en-US"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环境配置</a:t>
            </a:r>
            <a:r>
              <a:rPr kumimoji="1" lang="en-US" altLang="zh-CN"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入门</a:t>
            </a:r>
            <a:r>
              <a:rPr kumimoji="1" lang="en-US" altLang="zh-CN"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zh-CN" altLang="en-US" sz="3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基本语法</a:t>
            </a:r>
            <a:endParaRPr kumimoji="1" lang="zh-CN" altLang="en-US" sz="3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5311170" y="4676927"/>
            <a:ext cx="1554480" cy="368300"/>
          </a:xfrm>
          <a:prstGeom prst="rect">
            <a:avLst/>
          </a:prstGeom>
          <a:noFill/>
        </p:spPr>
        <p:txBody>
          <a:bodyPr wrap="non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主讲：毛丹莉</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4839511" y="1721915"/>
            <a:ext cx="2512978" cy="171510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633872" y="802216"/>
            <a:ext cx="9313301" cy="545726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2043067" y="685096"/>
            <a:ext cx="7824140" cy="553678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descr="httpd-vhosts-conf.png"/>
          <p:cNvPicPr>
            <a:picLocks noChangeAspect="1"/>
          </p:cNvPicPr>
          <p:nvPr/>
        </p:nvPicPr>
        <p:blipFill>
          <a:blip r:embed="rId1"/>
          <a:stretch>
            <a:fillRect/>
          </a:stretch>
        </p:blipFill>
        <p:spPr>
          <a:xfrm>
            <a:off x="1519857" y="1533857"/>
            <a:ext cx="8843343" cy="4740236"/>
          </a:xfrm>
          <a:prstGeom prst="rect">
            <a:avLst/>
          </a:prstGeom>
        </p:spPr>
      </p:pic>
      <p:sp>
        <p:nvSpPr>
          <p:cNvPr id="6" name="TextBox 5"/>
          <p:cNvSpPr txBox="1"/>
          <p:nvPr/>
        </p:nvSpPr>
        <p:spPr>
          <a:xfrm>
            <a:off x="1519857" y="990600"/>
            <a:ext cx="4360489" cy="461665"/>
          </a:xfrm>
          <a:prstGeom prst="rect">
            <a:avLst/>
          </a:prstGeom>
          <a:noFill/>
        </p:spPr>
        <p:txBody>
          <a:bodyPr wrap="none" rtlCol="0">
            <a:spAutoFit/>
          </a:bodyPr>
          <a:lstStyle/>
          <a:p>
            <a:r>
              <a:rPr lang="en-US" altLang="zh-CN" sz="2400" b="1" dirty="0" err="1" smtClean="0"/>
              <a:t>Httpd</a:t>
            </a:r>
            <a:r>
              <a:rPr lang="en-US" altLang="zh-CN" sz="2400" b="1" dirty="0" smtClean="0"/>
              <a:t>-</a:t>
            </a:r>
            <a:r>
              <a:rPr lang="en-US" altLang="zh-CN" sz="2400" b="1" dirty="0" err="1" smtClean="0"/>
              <a:t>vhosts</a:t>
            </a:r>
            <a:r>
              <a:rPr lang="en-US" altLang="zh-CN" sz="2400" b="1" dirty="0" smtClean="0"/>
              <a:t>-conf</a:t>
            </a:r>
            <a:r>
              <a:rPr lang="zh-CN" altLang="en-US" sz="2400" b="1" dirty="0" smtClean="0"/>
              <a:t>文件的修改</a:t>
            </a:r>
            <a:endParaRPr lang="zh-CN" altLang="en-US" sz="24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621623" y="740889"/>
            <a:ext cx="11375340" cy="5310776"/>
          </a:xfrm>
          <a:prstGeom prst="rect">
            <a:avLst/>
          </a:prstGeom>
        </p:spPr>
      </p:pic>
      <p:pic>
        <p:nvPicPr>
          <p:cNvPr id="5" name="图片 4" descr="本地hosts文件路径.png"/>
          <p:cNvPicPr>
            <a:picLocks noChangeAspect="1"/>
          </p:cNvPicPr>
          <p:nvPr/>
        </p:nvPicPr>
        <p:blipFill>
          <a:blip r:embed="rId2"/>
          <a:stretch>
            <a:fillRect/>
          </a:stretch>
        </p:blipFill>
        <p:spPr>
          <a:xfrm>
            <a:off x="621623" y="1743237"/>
            <a:ext cx="11178491" cy="430842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descr="host文件修改.png"/>
          <p:cNvPicPr>
            <a:picLocks noChangeAspect="1"/>
          </p:cNvPicPr>
          <p:nvPr/>
        </p:nvPicPr>
        <p:blipFill>
          <a:blip r:embed="rId1"/>
          <a:stretch>
            <a:fillRect/>
          </a:stretch>
        </p:blipFill>
        <p:spPr>
          <a:xfrm>
            <a:off x="2103601" y="1174870"/>
            <a:ext cx="8722762" cy="5073530"/>
          </a:xfrm>
          <a:prstGeom prst="rect">
            <a:avLst/>
          </a:prstGeom>
        </p:spPr>
      </p:pic>
      <p:sp>
        <p:nvSpPr>
          <p:cNvPr id="6" name="TextBox 5"/>
          <p:cNvSpPr txBox="1"/>
          <p:nvPr/>
        </p:nvSpPr>
        <p:spPr>
          <a:xfrm>
            <a:off x="2103601" y="805538"/>
            <a:ext cx="5004770" cy="369332"/>
          </a:xfrm>
          <a:prstGeom prst="rect">
            <a:avLst/>
          </a:prstGeom>
          <a:noFill/>
        </p:spPr>
        <p:txBody>
          <a:bodyPr wrap="square" rtlCol="0">
            <a:spAutoFit/>
          </a:bodyPr>
          <a:lstStyle/>
          <a:p>
            <a:r>
              <a:rPr lang="zh-CN" altLang="en-US" b="1" dirty="0" smtClean="0"/>
              <a:t>本地</a:t>
            </a:r>
            <a:r>
              <a:rPr lang="en-US" altLang="zh-CN" b="1" dirty="0" smtClean="0"/>
              <a:t>hosts</a:t>
            </a:r>
            <a:r>
              <a:rPr lang="zh-CN" altLang="en-US" b="1" dirty="0" smtClean="0"/>
              <a:t>文件的修改</a:t>
            </a:r>
            <a:endParaRPr lang="zh-CN" alt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704011" y="698269"/>
            <a:ext cx="6423364" cy="55542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304110"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-80</a:t>
            </a:r>
            <a:r>
              <a:rPr kumimoji="1" lang="zh-CN" altLang="en-US" sz="2200" dirty="0">
                <a:latin typeface="微软雅黑" panose="020B0503020204020204" charset="-122"/>
                <a:ea typeface="微软雅黑" panose="020B0503020204020204" charset="-122"/>
                <a:cs typeface="微软雅黑" panose="020B0503020204020204" charset="-122"/>
              </a:rPr>
              <a:t>端口查看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6" name="内容占位符 2"/>
          <p:cNvSpPr>
            <a:spLocks noGrp="1"/>
          </p:cNvSpPr>
          <p:nvPr>
            <p:ph idx="1"/>
          </p:nvPr>
        </p:nvSpPr>
        <p:spPr>
          <a:xfrm>
            <a:off x="457254" y="899891"/>
            <a:ext cx="11242624" cy="5216577"/>
          </a:xfrm>
        </p:spPr>
        <p:txBody>
          <a:bodyPr/>
          <a:lstStyle/>
          <a:p>
            <a:r>
              <a:rPr kumimoji="1" lang="zh-CN" altLang="en-US" dirty="0"/>
              <a:t>快捷键</a:t>
            </a:r>
            <a:r>
              <a:rPr kumimoji="1" lang="en-US" altLang="zh-CN" dirty="0" err="1"/>
              <a:t>wim+r</a:t>
            </a:r>
            <a:r>
              <a:rPr kumimoji="1" lang="zh-CN" altLang="en-US" dirty="0"/>
              <a:t>或者找到运行输入</a:t>
            </a:r>
            <a:r>
              <a:rPr kumimoji="1" lang="en-US" altLang="zh-CN" dirty="0" err="1"/>
              <a:t>cmd</a:t>
            </a:r>
            <a:r>
              <a:rPr kumimoji="1" lang="zh-CN" altLang="en-US" dirty="0"/>
              <a:t>打开命令行界面</a:t>
            </a:r>
            <a:endParaRPr kumimoji="1" lang="zh-CN" altLang="en-US" dirty="0"/>
          </a:p>
        </p:txBody>
      </p:sp>
      <p:pic>
        <p:nvPicPr>
          <p:cNvPr id="3" name="图片 2"/>
          <p:cNvPicPr>
            <a:picLocks noChangeAspect="1"/>
          </p:cNvPicPr>
          <p:nvPr/>
        </p:nvPicPr>
        <p:blipFill>
          <a:blip r:embed="rId1"/>
          <a:stretch>
            <a:fillRect/>
          </a:stretch>
        </p:blipFill>
        <p:spPr>
          <a:xfrm>
            <a:off x="1313465" y="1315415"/>
            <a:ext cx="9285262" cy="490583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304110"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-80</a:t>
            </a:r>
            <a:r>
              <a:rPr kumimoji="1" lang="zh-CN" altLang="en-US" sz="2200" dirty="0">
                <a:latin typeface="微软雅黑" panose="020B0503020204020204" charset="-122"/>
                <a:ea typeface="微软雅黑" panose="020B0503020204020204" charset="-122"/>
                <a:cs typeface="微软雅黑" panose="020B0503020204020204" charset="-122"/>
              </a:rPr>
              <a:t>端口查看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6" name="内容占位符 2"/>
          <p:cNvSpPr>
            <a:spLocks noGrp="1"/>
          </p:cNvSpPr>
          <p:nvPr>
            <p:ph idx="1"/>
          </p:nvPr>
        </p:nvSpPr>
        <p:spPr>
          <a:xfrm>
            <a:off x="457254" y="899891"/>
            <a:ext cx="11242624" cy="5216577"/>
          </a:xfrm>
        </p:spPr>
        <p:txBody>
          <a:bodyPr>
            <a:normAutofit/>
          </a:bodyPr>
          <a:lstStyle/>
          <a:p>
            <a:r>
              <a:rPr kumimoji="1" lang="zh-CN" altLang="en-US" sz="2000" dirty="0"/>
              <a:t>输入</a:t>
            </a:r>
            <a:r>
              <a:rPr kumimoji="1" lang="en-US" altLang="zh-CN" sz="2000" dirty="0"/>
              <a:t>netstat –</a:t>
            </a:r>
            <a:r>
              <a:rPr kumimoji="1" lang="en-US" altLang="zh-CN" sz="2000" dirty="0" err="1"/>
              <a:t>ano</a:t>
            </a:r>
            <a:r>
              <a:rPr kumimoji="1" lang="zh-CN" altLang="en-US" sz="2000" dirty="0"/>
              <a:t>，看到本地</a:t>
            </a:r>
            <a:r>
              <a:rPr kumimoji="1" lang="en-US" altLang="zh-CN" sz="2000" dirty="0"/>
              <a:t>80</a:t>
            </a:r>
            <a:r>
              <a:rPr kumimoji="1" lang="zh-CN" altLang="en-US" sz="2000" dirty="0"/>
              <a:t>口占用程序的</a:t>
            </a:r>
            <a:r>
              <a:rPr kumimoji="1" lang="en-US" altLang="zh-CN" sz="2000" dirty="0"/>
              <a:t>PID</a:t>
            </a:r>
            <a:r>
              <a:rPr kumimoji="1" lang="zh-CN" altLang="en-US" sz="2000" dirty="0"/>
              <a:t>，如下图，</a:t>
            </a:r>
            <a:r>
              <a:rPr kumimoji="1" lang="en-US" altLang="zh-CN" sz="2000" dirty="0"/>
              <a:t>80 </a:t>
            </a:r>
            <a:r>
              <a:rPr kumimoji="1" lang="zh-CN" altLang="en-US" sz="2000" dirty="0"/>
              <a:t>端口占用的</a:t>
            </a:r>
            <a:r>
              <a:rPr kumimoji="1" lang="en-US" altLang="zh-CN" sz="2000" dirty="0" err="1"/>
              <a:t>pid</a:t>
            </a:r>
            <a:r>
              <a:rPr kumimoji="1" lang="zh-CN" altLang="en-US" sz="2000" dirty="0"/>
              <a:t>为</a:t>
            </a:r>
            <a:r>
              <a:rPr kumimoji="1" lang="en-US" altLang="zh-CN" sz="2000" dirty="0"/>
              <a:t>13848</a:t>
            </a:r>
            <a:endParaRPr kumimoji="1" lang="en-US" altLang="zh-CN" sz="2000" dirty="0"/>
          </a:p>
        </p:txBody>
      </p:sp>
      <p:pic>
        <p:nvPicPr>
          <p:cNvPr id="5" name="图片 4"/>
          <p:cNvPicPr>
            <a:picLocks noChangeAspect="1"/>
          </p:cNvPicPr>
          <p:nvPr/>
        </p:nvPicPr>
        <p:blipFill>
          <a:blip r:embed="rId1"/>
          <a:stretch>
            <a:fillRect/>
          </a:stretch>
        </p:blipFill>
        <p:spPr>
          <a:xfrm>
            <a:off x="768120" y="1220660"/>
            <a:ext cx="10786870" cy="482930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304110"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-80</a:t>
            </a:r>
            <a:r>
              <a:rPr kumimoji="1" lang="zh-CN" altLang="en-US" sz="2200" dirty="0">
                <a:latin typeface="微软雅黑" panose="020B0503020204020204" charset="-122"/>
                <a:ea typeface="微软雅黑" panose="020B0503020204020204" charset="-122"/>
                <a:cs typeface="微软雅黑" panose="020B0503020204020204" charset="-122"/>
              </a:rPr>
              <a:t>端口查看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6" name="内容占位符 2"/>
          <p:cNvSpPr>
            <a:spLocks noGrp="1"/>
          </p:cNvSpPr>
          <p:nvPr>
            <p:ph idx="1"/>
          </p:nvPr>
        </p:nvSpPr>
        <p:spPr>
          <a:xfrm>
            <a:off x="457254" y="899891"/>
            <a:ext cx="11242624" cy="5216577"/>
          </a:xfrm>
        </p:spPr>
        <p:txBody>
          <a:bodyPr>
            <a:normAutofit/>
          </a:bodyPr>
          <a:lstStyle/>
          <a:p>
            <a:r>
              <a:rPr kumimoji="1" lang="zh-CN" altLang="en-US" sz="2000" dirty="0"/>
              <a:t>启动任务管理器</a:t>
            </a:r>
            <a:r>
              <a:rPr kumimoji="1" lang="en-US" altLang="zh-CN" sz="2000" dirty="0"/>
              <a:t>-&gt;</a:t>
            </a:r>
            <a:r>
              <a:rPr kumimoji="1" lang="zh-CN" altLang="en-US" sz="2000" dirty="0"/>
              <a:t>服务，查看</a:t>
            </a:r>
            <a:r>
              <a:rPr kumimoji="1" lang="en-US" altLang="zh-CN" sz="2000" dirty="0" err="1"/>
              <a:t>pid</a:t>
            </a:r>
            <a:r>
              <a:rPr kumimoji="1" lang="zh-CN" altLang="en-US" sz="2000" dirty="0"/>
              <a:t>为</a:t>
            </a:r>
            <a:r>
              <a:rPr kumimoji="1" lang="en-US" altLang="zh-CN" sz="2000" dirty="0"/>
              <a:t>13848</a:t>
            </a:r>
            <a:r>
              <a:rPr kumimoji="1" lang="zh-CN" altLang="en-US" sz="2000" dirty="0"/>
              <a:t>的程序，看是什么程序占用端口，如下图，</a:t>
            </a:r>
            <a:endParaRPr kumimoji="1" lang="en-US" altLang="zh-CN" sz="2000" dirty="0"/>
          </a:p>
        </p:txBody>
      </p:sp>
      <p:pic>
        <p:nvPicPr>
          <p:cNvPr id="3" name="图片 2"/>
          <p:cNvPicPr>
            <a:picLocks noChangeAspect="1"/>
          </p:cNvPicPr>
          <p:nvPr/>
        </p:nvPicPr>
        <p:blipFill>
          <a:blip r:embed="rId1"/>
          <a:stretch>
            <a:fillRect/>
          </a:stretch>
        </p:blipFill>
        <p:spPr>
          <a:xfrm>
            <a:off x="591878" y="1289279"/>
            <a:ext cx="11037631" cy="497433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17246" y="130627"/>
            <a:ext cx="1838965"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入门简介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6" name="内容占位符 2"/>
          <p:cNvSpPr>
            <a:spLocks noGrp="1"/>
          </p:cNvSpPr>
          <p:nvPr>
            <p:ph idx="1"/>
          </p:nvPr>
        </p:nvSpPr>
        <p:spPr>
          <a:xfrm>
            <a:off x="2446764" y="2939606"/>
            <a:ext cx="7270814" cy="3120371"/>
          </a:xfrm>
        </p:spPr>
        <p:txBody>
          <a:bodyPr>
            <a:normAutofit/>
          </a:bodyPr>
          <a:lstStyle/>
          <a:p>
            <a:r>
              <a:rPr kumimoji="1" lang="en-US" altLang="zh-CN" sz="2000" b="1" dirty="0"/>
              <a:t>PHP </a:t>
            </a:r>
            <a:r>
              <a:rPr kumimoji="1" lang="zh-CN" altLang="en-US" sz="2000" b="1" dirty="0"/>
              <a:t>能够做什么？ </a:t>
            </a:r>
            <a:endParaRPr kumimoji="1" lang="en-US" altLang="zh-CN" sz="2000" b="1" dirty="0"/>
          </a:p>
          <a:p>
            <a:pPr lvl="1"/>
            <a:r>
              <a:rPr kumimoji="1" lang="en-US" altLang="zh-CN" sz="1600" dirty="0"/>
              <a:t>PHP </a:t>
            </a:r>
            <a:r>
              <a:rPr kumimoji="1" lang="zh-CN" altLang="en-US" sz="1600" dirty="0"/>
              <a:t>能够生成动态页面内容</a:t>
            </a:r>
            <a:endParaRPr kumimoji="1" lang="en-US" altLang="zh-CN" sz="1600" dirty="0"/>
          </a:p>
          <a:p>
            <a:pPr lvl="1"/>
            <a:r>
              <a:rPr kumimoji="1" lang="en-US" altLang="zh-CN" sz="1600" dirty="0"/>
              <a:t>PHP </a:t>
            </a:r>
            <a:r>
              <a:rPr kumimoji="1" lang="zh-CN" altLang="en-US" sz="1600" dirty="0"/>
              <a:t>能够创建、打开、读取、写入、删除以及关闭服务器上的文件</a:t>
            </a:r>
            <a:endParaRPr kumimoji="1" lang="en-US" altLang="zh-CN" sz="1600" dirty="0"/>
          </a:p>
          <a:p>
            <a:pPr lvl="1"/>
            <a:r>
              <a:rPr kumimoji="1" lang="en-US" altLang="zh-CN" sz="1600" dirty="0"/>
              <a:t>PHP </a:t>
            </a:r>
            <a:r>
              <a:rPr kumimoji="1" lang="zh-CN" altLang="en-US" sz="1600" dirty="0"/>
              <a:t>能够接收表单数据 </a:t>
            </a:r>
            <a:endParaRPr kumimoji="1" lang="en-US" altLang="zh-CN" sz="1600" dirty="0"/>
          </a:p>
          <a:p>
            <a:pPr lvl="1"/>
            <a:r>
              <a:rPr kumimoji="1" lang="en-US" altLang="zh-CN" sz="1600" dirty="0"/>
              <a:t>PHP </a:t>
            </a:r>
            <a:r>
              <a:rPr kumimoji="1" lang="zh-CN" altLang="en-US" sz="1600" dirty="0"/>
              <a:t>能够发送并取回 </a:t>
            </a:r>
            <a:r>
              <a:rPr kumimoji="1" lang="en-US" altLang="zh-CN" sz="1600" dirty="0"/>
              <a:t>cookies </a:t>
            </a:r>
            <a:endParaRPr kumimoji="1" lang="en-US" altLang="zh-CN" sz="1600" dirty="0"/>
          </a:p>
          <a:p>
            <a:pPr lvl="1"/>
            <a:r>
              <a:rPr kumimoji="1" lang="en-US" altLang="zh-CN" sz="1600" dirty="0"/>
              <a:t>PHP </a:t>
            </a:r>
            <a:r>
              <a:rPr kumimoji="1" lang="zh-CN" altLang="en-US" sz="1600" dirty="0"/>
              <a:t>能够添加、删除、修改数据库中的数据 </a:t>
            </a:r>
            <a:endParaRPr kumimoji="1" lang="en-US" altLang="zh-CN" sz="1600" dirty="0"/>
          </a:p>
          <a:p>
            <a:pPr lvl="1"/>
            <a:r>
              <a:rPr kumimoji="1" lang="en-US" altLang="zh-CN" sz="1600" dirty="0"/>
              <a:t>PHP </a:t>
            </a:r>
            <a:r>
              <a:rPr kumimoji="1" lang="zh-CN" altLang="en-US" sz="1600" dirty="0"/>
              <a:t>能够限制用户访问网站中的某些页面 </a:t>
            </a:r>
            <a:endParaRPr kumimoji="1" lang="en-US" altLang="zh-CN" sz="1600" dirty="0"/>
          </a:p>
          <a:p>
            <a:pPr lvl="1"/>
            <a:r>
              <a:rPr kumimoji="1" lang="en-US" altLang="zh-CN" sz="1600" dirty="0"/>
              <a:t>PHP </a:t>
            </a:r>
            <a:r>
              <a:rPr kumimoji="1" lang="zh-CN" altLang="en-US" sz="1600" dirty="0"/>
              <a:t>能够对数据进行加密 </a:t>
            </a:r>
            <a:endParaRPr kumimoji="1" lang="en-US" altLang="zh-CN" sz="1200" dirty="0"/>
          </a:p>
        </p:txBody>
      </p:sp>
      <p:sp>
        <p:nvSpPr>
          <p:cNvPr id="5" name="内容占位符 2"/>
          <p:cNvSpPr txBox="1"/>
          <p:nvPr/>
        </p:nvSpPr>
        <p:spPr>
          <a:xfrm>
            <a:off x="2446764" y="1052292"/>
            <a:ext cx="7270814" cy="1627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sz="2000" b="1" dirty="0"/>
              <a:t>什么是 </a:t>
            </a:r>
            <a:r>
              <a:rPr kumimoji="1" lang="en-US" altLang="zh-CN" sz="2000" b="1" dirty="0"/>
              <a:t>PHP</a:t>
            </a:r>
            <a:r>
              <a:rPr kumimoji="1" lang="zh-CN" altLang="en-US" sz="2000" b="1" dirty="0"/>
              <a:t>？ </a:t>
            </a:r>
            <a:endParaRPr kumimoji="1" lang="en-US" altLang="zh-CN" sz="2000" b="1" dirty="0"/>
          </a:p>
          <a:p>
            <a:pPr lvl="1"/>
            <a:r>
              <a:rPr kumimoji="1" lang="en-US" altLang="zh-CN" sz="1600" dirty="0"/>
              <a:t>PHP </a:t>
            </a:r>
            <a:r>
              <a:rPr kumimoji="1" lang="zh-CN" altLang="en-US" sz="1600" dirty="0"/>
              <a:t>是 </a:t>
            </a:r>
            <a:r>
              <a:rPr kumimoji="1" lang="en-US" altLang="zh-CN" sz="1600" dirty="0"/>
              <a:t>"PHP Hypertext Preprocessor" </a:t>
            </a:r>
            <a:r>
              <a:rPr kumimoji="1" lang="zh-CN" altLang="en-US" sz="1600" dirty="0"/>
              <a:t>的首字母缩略词 </a:t>
            </a:r>
            <a:endParaRPr kumimoji="1" lang="en-US" altLang="zh-CN" sz="1600" dirty="0"/>
          </a:p>
          <a:p>
            <a:pPr lvl="1"/>
            <a:r>
              <a:rPr kumimoji="1" lang="en-US" altLang="zh-CN" sz="1600" dirty="0"/>
              <a:t>PHP </a:t>
            </a:r>
            <a:r>
              <a:rPr kumimoji="1" lang="zh-CN" altLang="en-US" sz="1600" dirty="0"/>
              <a:t>是一种被广泛使用的开源脚本语言 </a:t>
            </a:r>
            <a:endParaRPr kumimoji="1" lang="en-US" altLang="zh-CN" sz="1600" dirty="0"/>
          </a:p>
          <a:p>
            <a:pPr lvl="1"/>
            <a:r>
              <a:rPr kumimoji="1" lang="en-US" altLang="zh-CN" sz="1600" dirty="0"/>
              <a:t>PHP </a:t>
            </a:r>
            <a:r>
              <a:rPr kumimoji="1" lang="zh-CN" altLang="en-US" sz="1600" dirty="0"/>
              <a:t>脚本在服务器上执行 </a:t>
            </a:r>
            <a:endParaRPr kumimoji="1" lang="en-US" altLang="zh-CN" sz="1600" dirty="0"/>
          </a:p>
          <a:p>
            <a:pPr lvl="1"/>
            <a:r>
              <a:rPr kumimoji="1" lang="en-US" altLang="zh-CN" sz="1600" dirty="0"/>
              <a:t>PHP </a:t>
            </a:r>
            <a:r>
              <a:rPr kumimoji="1" lang="zh-CN" altLang="en-US" sz="1600" dirty="0"/>
              <a:t>没有成本，可供免费下载和使用 </a:t>
            </a:r>
            <a:endParaRPr kumimoji="1" lang="en-US" altLang="zh-CN"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 24"/>
          <p:cNvGrpSpPr/>
          <p:nvPr/>
        </p:nvGrpSpPr>
        <p:grpSpPr>
          <a:xfrm>
            <a:off x="3049995" y="1889385"/>
            <a:ext cx="5882151" cy="2952328"/>
            <a:chOff x="2005297" y="1889385"/>
            <a:chExt cx="5882151" cy="2952328"/>
          </a:xfrm>
        </p:grpSpPr>
        <p:sp>
          <p:nvSpPr>
            <p:cNvPr id="3" name="文本框 2"/>
            <p:cNvSpPr txBox="1"/>
            <p:nvPr/>
          </p:nvSpPr>
          <p:spPr>
            <a:xfrm>
              <a:off x="2005297" y="2752349"/>
              <a:ext cx="1789272" cy="646331"/>
            </a:xfrm>
            <a:prstGeom prst="rect">
              <a:avLst/>
            </a:prstGeom>
            <a:noFill/>
          </p:spPr>
          <p:txBody>
            <a:bodyPr wrap="none" rtlCol="0">
              <a:spAutoFit/>
            </a:bodyPr>
            <a:lstStyle/>
            <a:p>
              <a:r>
                <a:rPr kumimoji="1" lang="zh-CN" altLang="en-US" sz="3600">
                  <a:solidFill>
                    <a:srgbClr val="FF0000"/>
                  </a:solidFill>
                  <a:latin typeface="微软雅黑" panose="020B0503020204020204" charset="-122"/>
                  <a:ea typeface="微软雅黑" panose="020B0503020204020204" charset="-122"/>
                  <a:cs typeface="微软雅黑" panose="020B0503020204020204" charset="-122"/>
                </a:rPr>
                <a:t>目     </a:t>
              </a:r>
              <a:r>
                <a:rPr kumimoji="1" lang="zh-CN" altLang="en-US" sz="3600" dirty="0">
                  <a:solidFill>
                    <a:srgbClr val="FF0000"/>
                  </a:solidFill>
                  <a:latin typeface="微软雅黑" panose="020B0503020204020204" charset="-122"/>
                  <a:ea typeface="微软雅黑" panose="020B0503020204020204" charset="-122"/>
                  <a:cs typeface="微软雅黑" panose="020B0503020204020204" charset="-122"/>
                </a:rPr>
                <a:t>录</a:t>
              </a:r>
              <a:endParaRPr kumimoji="1" lang="zh-CN" altLang="en-US" sz="36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041395" y="3334988"/>
              <a:ext cx="1765996" cy="461665"/>
            </a:xfrm>
            <a:prstGeom prst="rect">
              <a:avLst/>
            </a:prstGeom>
            <a:noFill/>
          </p:spPr>
          <p:txBody>
            <a:bodyPr wrap="none" rtlCol="0">
              <a:spAutoFit/>
            </a:bodyPr>
            <a:lstStyle/>
            <a:p>
              <a:r>
                <a:rPr kumimoji="1" lang="en-US" altLang="zh-CN" sz="2400" spc="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contents</a:t>
              </a:r>
              <a:endParaRPr kumimoji="1" lang="zh-CN" altLang="en-US" sz="2400" spc="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bwMode="auto">
            <a:xfrm>
              <a:off x="5137672" y="1889385"/>
              <a:ext cx="361950" cy="361950"/>
            </a:xfrm>
            <a:prstGeom prst="ellipse">
              <a:avLst/>
            </a:prstGeom>
            <a:solidFill>
              <a:srgbClr val="EC1C24"/>
            </a:solidFill>
            <a:ln w="9525" cap="flat" cmpd="sng" algn="ctr">
              <a:solidFill>
                <a:schemeClr val="accent1">
                  <a:alpha val="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5175018" y="1910608"/>
              <a:ext cx="287258" cy="338554"/>
            </a:xfrm>
            <a:prstGeom prst="rect">
              <a:avLst/>
            </a:prstGeom>
            <a:noFill/>
          </p:spPr>
          <p:txBody>
            <a:bodyPr wrap="none" rtlCol="0">
              <a:spAutoFit/>
            </a:bodyPr>
            <a:lstStyle/>
            <a:p>
              <a:pPr algn="ctr"/>
              <a:r>
                <a:rPr kumimoji="1" lang="en-US" altLang="zh-CN" sz="1600" dirty="0">
                  <a:solidFill>
                    <a:schemeClr val="bg1"/>
                  </a:solidFill>
                  <a:latin typeface="黑体" panose="02010609060101010101" charset="-122"/>
                  <a:ea typeface="黑体" panose="02010609060101010101" charset="-122"/>
                  <a:cs typeface="黑体" panose="02010609060101010101" charset="-122"/>
                </a:rPr>
                <a:t>1</a:t>
              </a:r>
              <a:endParaRPr kumimoji="1" lang="zh-CN" altLang="en-US" sz="1600" dirty="0">
                <a:solidFill>
                  <a:schemeClr val="bg1"/>
                </a:solidFill>
                <a:latin typeface="黑体" panose="02010609060101010101" charset="-122"/>
                <a:ea typeface="黑体" panose="02010609060101010101" charset="-122"/>
                <a:cs typeface="黑体" panose="02010609060101010101" charset="-122"/>
              </a:endParaRPr>
            </a:p>
          </p:txBody>
        </p:sp>
        <p:sp>
          <p:nvSpPr>
            <p:cNvPr id="7" name="文本框 6"/>
            <p:cNvSpPr txBox="1"/>
            <p:nvPr/>
          </p:nvSpPr>
          <p:spPr>
            <a:xfrm>
              <a:off x="5718697" y="1929658"/>
              <a:ext cx="1441420" cy="369332"/>
            </a:xfrm>
            <a:prstGeom prst="rect">
              <a:avLst/>
            </a:prstGeom>
            <a:noFill/>
          </p:spPr>
          <p:txBody>
            <a:bodyPr wrap="none" rtlCol="0">
              <a:spAutoFit/>
            </a:bodyPr>
            <a:lstStyle/>
            <a:p>
              <a:r>
                <a:rPr kumimoji="1" lang="en-US" altLang="zh-CN" dirty="0">
                  <a:latin typeface="微软雅黑" panose="020B0503020204020204" charset="-122"/>
                  <a:ea typeface="微软雅黑" panose="020B0503020204020204" charset="-122"/>
                  <a:cs typeface="微软雅黑" panose="020B0503020204020204" charset="-122"/>
                </a:rPr>
                <a:t>BS</a:t>
              </a:r>
              <a:r>
                <a:rPr kumimoji="1" lang="zh-CN" altLang="en-US" dirty="0">
                  <a:latin typeface="微软雅黑" panose="020B0503020204020204" charset="-122"/>
                  <a:ea typeface="微软雅黑" panose="020B0503020204020204" charset="-122"/>
                  <a:cs typeface="微软雅黑" panose="020B0503020204020204" charset="-122"/>
                </a:rPr>
                <a:t>与</a:t>
              </a:r>
              <a:r>
                <a:rPr kumimoji="1" lang="en-US" altLang="zh-CN" dirty="0">
                  <a:latin typeface="微软雅黑" panose="020B0503020204020204" charset="-122"/>
                  <a:ea typeface="微软雅黑" panose="020B0503020204020204" charset="-122"/>
                  <a:cs typeface="微软雅黑" panose="020B0503020204020204" charset="-122"/>
                </a:rPr>
                <a:t>CS</a:t>
              </a:r>
              <a:r>
                <a:rPr kumimoji="1" lang="zh-CN" altLang="en-US" dirty="0">
                  <a:latin typeface="微软雅黑" panose="020B0503020204020204" charset="-122"/>
                  <a:ea typeface="微软雅黑" panose="020B0503020204020204" charset="-122"/>
                  <a:cs typeface="微软雅黑" panose="020B0503020204020204" charset="-122"/>
                </a:rPr>
                <a:t>结构</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bwMode="auto">
            <a:xfrm>
              <a:off x="5137672" y="2365635"/>
              <a:ext cx="2407166" cy="0"/>
            </a:xfrm>
            <a:prstGeom prst="line">
              <a:avLst/>
            </a:prstGeom>
            <a:solidFill>
              <a:schemeClr val="accent1"/>
            </a:solidFill>
            <a:ln w="9525" cap="flat" cmpd="sng" algn="ctr">
              <a:solidFill>
                <a:srgbClr val="FF4200"/>
              </a:solidFill>
              <a:prstDash val="lgDash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椭圆 8"/>
            <p:cNvSpPr/>
            <p:nvPr/>
          </p:nvSpPr>
          <p:spPr bwMode="auto">
            <a:xfrm>
              <a:off x="5137672" y="2729192"/>
              <a:ext cx="361950" cy="361950"/>
            </a:xfrm>
            <a:prstGeom prst="ellipse">
              <a:avLst/>
            </a:prstGeom>
            <a:solidFill>
              <a:srgbClr val="EC1C24"/>
            </a:solidFill>
            <a:ln w="9525" cap="flat" cmpd="sng" algn="ctr">
              <a:solidFill>
                <a:schemeClr val="accent1">
                  <a:alpha val="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5175018" y="2750415"/>
              <a:ext cx="287258" cy="338554"/>
            </a:xfrm>
            <a:prstGeom prst="rect">
              <a:avLst/>
            </a:prstGeom>
            <a:noFill/>
          </p:spPr>
          <p:txBody>
            <a:bodyPr wrap="none" rtlCol="0">
              <a:spAutoFit/>
            </a:bodyPr>
            <a:lstStyle/>
            <a:p>
              <a:pPr algn="ctr"/>
              <a:r>
                <a:rPr kumimoji="1" lang="en-US" altLang="zh-CN" sz="1600" dirty="0">
                  <a:solidFill>
                    <a:schemeClr val="bg1"/>
                  </a:solidFill>
                  <a:latin typeface="黑体" panose="02010609060101010101" charset="-122"/>
                  <a:ea typeface="黑体" panose="02010609060101010101" charset="-122"/>
                  <a:cs typeface="黑体" panose="02010609060101010101" charset="-122"/>
                </a:rPr>
                <a:t>2</a:t>
              </a:r>
              <a:endParaRPr kumimoji="1" lang="zh-CN" altLang="en-US" sz="1600" dirty="0">
                <a:solidFill>
                  <a:schemeClr val="bg1"/>
                </a:solidFill>
                <a:latin typeface="黑体" panose="02010609060101010101" charset="-122"/>
                <a:ea typeface="黑体" panose="02010609060101010101" charset="-122"/>
                <a:cs typeface="黑体" panose="02010609060101010101" charset="-122"/>
              </a:endParaRPr>
            </a:p>
          </p:txBody>
        </p:sp>
        <p:sp>
          <p:nvSpPr>
            <p:cNvPr id="11" name="文本框 10"/>
            <p:cNvSpPr txBox="1"/>
            <p:nvPr/>
          </p:nvSpPr>
          <p:spPr>
            <a:xfrm>
              <a:off x="5763667" y="2754475"/>
              <a:ext cx="1568058" cy="369332"/>
            </a:xfrm>
            <a:prstGeom prst="rect">
              <a:avLst/>
            </a:prstGeom>
            <a:noFill/>
          </p:spPr>
          <p:txBody>
            <a:bodyPr wrap="none" rtlCol="0">
              <a:spAutoFit/>
            </a:bodyPr>
            <a:lstStyle/>
            <a:p>
              <a:r>
                <a:rPr kumimoji="1" lang="en-US" altLang="zh-CN" dirty="0">
                  <a:latin typeface="微软雅黑" panose="020B0503020204020204" charset="-122"/>
                  <a:ea typeface="微软雅黑" panose="020B0503020204020204" charset="-122"/>
                  <a:cs typeface="微软雅黑" panose="020B0503020204020204" charset="-122"/>
                </a:rPr>
                <a:t>PHP</a:t>
              </a:r>
              <a:r>
                <a:rPr kumimoji="1" lang="zh-CN" altLang="en-US" dirty="0">
                  <a:latin typeface="微软雅黑" panose="020B0503020204020204" charset="-122"/>
                  <a:ea typeface="微软雅黑" panose="020B0503020204020204" charset="-122"/>
                  <a:cs typeface="微软雅黑" panose="020B0503020204020204" charset="-122"/>
                </a:rPr>
                <a:t>基本语法</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2" name="直线连接符 11"/>
            <p:cNvCxnSpPr/>
            <p:nvPr/>
          </p:nvCxnSpPr>
          <p:spPr bwMode="auto">
            <a:xfrm>
              <a:off x="5137672" y="3205442"/>
              <a:ext cx="2407166" cy="0"/>
            </a:xfrm>
            <a:prstGeom prst="line">
              <a:avLst/>
            </a:prstGeom>
            <a:solidFill>
              <a:schemeClr val="accent1"/>
            </a:solidFill>
            <a:ln w="9525" cap="flat" cmpd="sng" algn="ctr">
              <a:solidFill>
                <a:srgbClr val="FF4200"/>
              </a:solidFill>
              <a:prstDash val="lgDash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椭圆 12"/>
            <p:cNvSpPr/>
            <p:nvPr/>
          </p:nvSpPr>
          <p:spPr bwMode="auto">
            <a:xfrm>
              <a:off x="5133316" y="3570140"/>
              <a:ext cx="361950" cy="361950"/>
            </a:xfrm>
            <a:prstGeom prst="ellipse">
              <a:avLst/>
            </a:prstGeom>
            <a:solidFill>
              <a:srgbClr val="EC1C24"/>
            </a:solidFill>
            <a:ln w="9525" cap="flat" cmpd="sng" algn="ctr">
              <a:solidFill>
                <a:schemeClr val="accent1">
                  <a:alpha val="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5170662" y="3591363"/>
              <a:ext cx="287258" cy="338554"/>
            </a:xfrm>
            <a:prstGeom prst="rect">
              <a:avLst/>
            </a:prstGeom>
            <a:noFill/>
          </p:spPr>
          <p:txBody>
            <a:bodyPr wrap="none" rtlCol="0">
              <a:spAutoFit/>
            </a:bodyPr>
            <a:lstStyle/>
            <a:p>
              <a:pPr algn="ctr"/>
              <a:r>
                <a:rPr kumimoji="1" lang="en-US" altLang="zh-CN" sz="1600" dirty="0">
                  <a:solidFill>
                    <a:schemeClr val="bg1"/>
                  </a:solidFill>
                  <a:latin typeface="黑体" panose="02010609060101010101" charset="-122"/>
                  <a:ea typeface="黑体" panose="02010609060101010101" charset="-122"/>
                  <a:cs typeface="黑体" panose="02010609060101010101" charset="-122"/>
                </a:rPr>
                <a:t>3</a:t>
              </a:r>
              <a:endParaRPr kumimoji="1" lang="zh-CN" altLang="en-US" sz="1600" dirty="0">
                <a:solidFill>
                  <a:schemeClr val="bg1"/>
                </a:solidFill>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5744321" y="3610413"/>
              <a:ext cx="2143127" cy="369332"/>
            </a:xfrm>
            <a:prstGeom prst="rect">
              <a:avLst/>
            </a:prstGeom>
            <a:noFill/>
          </p:spPr>
          <p:txBody>
            <a:bodyPr wrap="square" rtlCol="0">
              <a:spAutoFit/>
            </a:bodyPr>
            <a:lstStyle/>
            <a:p>
              <a:r>
                <a:rPr kumimoji="1" lang="en-US" altLang="zh-CN" dirty="0">
                  <a:latin typeface="微软雅黑" panose="020B0503020204020204" charset="-122"/>
                  <a:ea typeface="微软雅黑" panose="020B0503020204020204" charset="-122"/>
                  <a:cs typeface="微软雅黑" panose="020B0503020204020204" charset="-122"/>
                </a:rPr>
                <a:t>PHP</a:t>
              </a:r>
              <a:r>
                <a:rPr kumimoji="1" lang="zh-CN" altLang="en-US" dirty="0">
                  <a:latin typeface="微软雅黑" panose="020B0503020204020204" charset="-122"/>
                  <a:ea typeface="微软雅黑" panose="020B0503020204020204" charset="-122"/>
                  <a:cs typeface="微软雅黑" panose="020B0503020204020204" charset="-122"/>
                </a:rPr>
                <a:t>数据类型</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6" name="直线连接符 15"/>
            <p:cNvCxnSpPr/>
            <p:nvPr/>
          </p:nvCxnSpPr>
          <p:spPr bwMode="auto">
            <a:xfrm>
              <a:off x="5133316" y="4046390"/>
              <a:ext cx="2411522" cy="0"/>
            </a:xfrm>
            <a:prstGeom prst="line">
              <a:avLst/>
            </a:prstGeom>
            <a:solidFill>
              <a:schemeClr val="accent1"/>
            </a:solidFill>
            <a:ln w="9525" cap="flat" cmpd="sng" algn="ctr">
              <a:solidFill>
                <a:srgbClr val="FF4200"/>
              </a:solidFill>
              <a:prstDash val="lgDash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椭圆 16"/>
            <p:cNvSpPr/>
            <p:nvPr/>
          </p:nvSpPr>
          <p:spPr bwMode="auto">
            <a:xfrm>
              <a:off x="5133316" y="4365463"/>
              <a:ext cx="361950" cy="361950"/>
            </a:xfrm>
            <a:prstGeom prst="ellipse">
              <a:avLst/>
            </a:prstGeom>
            <a:solidFill>
              <a:srgbClr val="EC1C24"/>
            </a:solidFill>
            <a:ln w="9525" cap="flat" cmpd="sng" algn="ctr">
              <a:solidFill>
                <a:schemeClr val="accent1">
                  <a:alpha val="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p:cNvSpPr txBox="1"/>
            <p:nvPr/>
          </p:nvSpPr>
          <p:spPr>
            <a:xfrm>
              <a:off x="5170661" y="4386686"/>
              <a:ext cx="287259" cy="338554"/>
            </a:xfrm>
            <a:prstGeom prst="rect">
              <a:avLst/>
            </a:prstGeom>
            <a:noFill/>
          </p:spPr>
          <p:txBody>
            <a:bodyPr wrap="none" rtlCol="0">
              <a:spAutoFit/>
            </a:bodyPr>
            <a:lstStyle/>
            <a:p>
              <a:pPr algn="ctr"/>
              <a:r>
                <a:rPr kumimoji="1" lang="en-US" altLang="zh-CN" sz="1600" dirty="0">
                  <a:solidFill>
                    <a:schemeClr val="bg1"/>
                  </a:solidFill>
                  <a:latin typeface="黑体" panose="02010609060101010101" charset="-122"/>
                  <a:ea typeface="黑体" panose="02010609060101010101" charset="-122"/>
                  <a:cs typeface="黑体" panose="02010609060101010101" charset="-122"/>
                </a:rPr>
                <a:t>4</a:t>
              </a:r>
              <a:endParaRPr kumimoji="1" lang="zh-CN" altLang="en-US" sz="1600" dirty="0">
                <a:solidFill>
                  <a:schemeClr val="bg1"/>
                </a:solidFill>
                <a:latin typeface="黑体" panose="02010609060101010101" charset="-122"/>
                <a:ea typeface="黑体" panose="02010609060101010101" charset="-122"/>
                <a:cs typeface="黑体" panose="02010609060101010101" charset="-122"/>
              </a:endParaRPr>
            </a:p>
          </p:txBody>
        </p:sp>
        <p:sp>
          <p:nvSpPr>
            <p:cNvPr id="19" name="文本框 18"/>
            <p:cNvSpPr txBox="1"/>
            <p:nvPr/>
          </p:nvSpPr>
          <p:spPr>
            <a:xfrm>
              <a:off x="5729331" y="4405736"/>
              <a:ext cx="2143127" cy="369332"/>
            </a:xfrm>
            <a:prstGeom prst="rect">
              <a:avLst/>
            </a:prstGeom>
            <a:noFill/>
          </p:spPr>
          <p:txBody>
            <a:bodyPr wrap="square" rtlCol="0">
              <a:spAutoFit/>
            </a:bodyPr>
            <a:lstStyle/>
            <a:p>
              <a:r>
                <a:rPr kumimoji="1" lang="en-US" altLang="zh-CN" dirty="0">
                  <a:latin typeface="微软雅黑" panose="020B0503020204020204" charset="-122"/>
                  <a:ea typeface="微软雅黑" panose="020B0503020204020204" charset="-122"/>
                  <a:cs typeface="微软雅黑" panose="020B0503020204020204" charset="-122"/>
                </a:rPr>
                <a:t>PHP</a:t>
              </a:r>
              <a:r>
                <a:rPr kumimoji="1" lang="zh-CN" altLang="en-US" dirty="0">
                  <a:latin typeface="微软雅黑" panose="020B0503020204020204" charset="-122"/>
                  <a:ea typeface="微软雅黑" panose="020B0503020204020204" charset="-122"/>
                  <a:cs typeface="微软雅黑" panose="020B0503020204020204" charset="-122"/>
                </a:rPr>
                <a:t>基本语法</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20" name="直线连接符 19"/>
            <p:cNvCxnSpPr/>
            <p:nvPr/>
          </p:nvCxnSpPr>
          <p:spPr bwMode="auto">
            <a:xfrm>
              <a:off x="5133316" y="4841713"/>
              <a:ext cx="2411522" cy="0"/>
            </a:xfrm>
            <a:prstGeom prst="line">
              <a:avLst/>
            </a:prstGeom>
            <a:solidFill>
              <a:schemeClr val="accent1"/>
            </a:solidFill>
            <a:ln w="9525" cap="flat" cmpd="sng" algn="ctr">
              <a:solidFill>
                <a:srgbClr val="FF4200"/>
              </a:solidFill>
              <a:prstDash val="lgDash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17246" y="130627"/>
            <a:ext cx="1838965"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入门简介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546432" y="2515331"/>
            <a:ext cx="7270814" cy="4467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sz="2000" b="1" dirty="0"/>
              <a:t>为什么使用 </a:t>
            </a:r>
            <a:r>
              <a:rPr kumimoji="1" lang="en-US" altLang="zh-CN" sz="2000" b="1" dirty="0"/>
              <a:t>PHP</a:t>
            </a:r>
            <a:r>
              <a:rPr kumimoji="1" lang="zh-CN" altLang="en-US" sz="2000" b="1" dirty="0"/>
              <a:t>？ </a:t>
            </a:r>
            <a:endParaRPr kumimoji="1" lang="en-US" altLang="zh-CN" sz="2000" b="1" dirty="0"/>
          </a:p>
          <a:p>
            <a:pPr lvl="1"/>
            <a:r>
              <a:rPr kumimoji="1" lang="en-US" altLang="zh-CN" sz="1600" dirty="0"/>
              <a:t>PHP </a:t>
            </a:r>
            <a:r>
              <a:rPr kumimoji="1" lang="zh-CN" altLang="en-US" sz="1600" dirty="0"/>
              <a:t>是免费的。 </a:t>
            </a:r>
            <a:r>
              <a:rPr kumimoji="1" lang="en-US" altLang="zh-CN" sz="1600" dirty="0"/>
              <a:t>PHP </a:t>
            </a:r>
            <a:r>
              <a:rPr kumimoji="1" lang="zh-CN" altLang="en-US" sz="1600" dirty="0"/>
              <a:t>是免费的。 </a:t>
            </a:r>
            <a:r>
              <a:rPr kumimoji="1" lang="en-US" altLang="zh-CN" sz="1600" dirty="0"/>
              <a:t>PHP </a:t>
            </a:r>
            <a:r>
              <a:rPr kumimoji="1" lang="zh-CN" altLang="en-US" sz="1600" dirty="0"/>
              <a:t>是免费的。</a:t>
            </a:r>
            <a:endParaRPr kumimoji="1" lang="en-US" altLang="zh-CN" sz="1600" dirty="0"/>
          </a:p>
          <a:p>
            <a:pPr lvl="1"/>
            <a:r>
              <a:rPr kumimoji="1" lang="zh-CN" altLang="en-US" sz="1600" dirty="0"/>
              <a:t> </a:t>
            </a:r>
            <a:r>
              <a:rPr kumimoji="1" lang="en-US" altLang="zh-CN" sz="1600" dirty="0"/>
              <a:t>PHP </a:t>
            </a:r>
            <a:r>
              <a:rPr kumimoji="1" lang="zh-CN" altLang="en-US" sz="1600" dirty="0"/>
              <a:t>运行于各种平台（</a:t>
            </a:r>
            <a:r>
              <a:rPr kumimoji="1" lang="en-US" altLang="zh-CN" sz="1600" dirty="0"/>
              <a:t>Windows, Linux, Unix, Mac OS X </a:t>
            </a:r>
            <a:r>
              <a:rPr kumimoji="1" lang="zh-CN" altLang="en-US" sz="1600" dirty="0"/>
              <a:t>等等） </a:t>
            </a:r>
            <a:endParaRPr kumimoji="1" lang="en-US" altLang="zh-CN" sz="1600" dirty="0"/>
          </a:p>
          <a:p>
            <a:pPr lvl="1"/>
            <a:r>
              <a:rPr kumimoji="1" lang="en-US" altLang="zh-CN" sz="1600" dirty="0"/>
              <a:t>PHP </a:t>
            </a:r>
            <a:r>
              <a:rPr kumimoji="1" lang="zh-CN" altLang="en-US" sz="1600" dirty="0"/>
              <a:t>兼容几乎所有服务器（</a:t>
            </a:r>
            <a:r>
              <a:rPr kumimoji="1" lang="en-US" altLang="zh-CN" sz="1600" dirty="0"/>
              <a:t>Apache, IIS </a:t>
            </a:r>
            <a:r>
              <a:rPr kumimoji="1" lang="zh-CN" altLang="en-US" sz="1600" dirty="0"/>
              <a:t>等等） </a:t>
            </a:r>
            <a:endParaRPr kumimoji="1" lang="en-US" altLang="zh-CN" sz="1600" dirty="0"/>
          </a:p>
          <a:p>
            <a:pPr lvl="1"/>
            <a:r>
              <a:rPr kumimoji="1" lang="en-US" altLang="zh-CN" sz="1600" dirty="0"/>
              <a:t>PHP </a:t>
            </a:r>
            <a:r>
              <a:rPr kumimoji="1" lang="zh-CN" altLang="en-US" sz="1600" dirty="0"/>
              <a:t>支持多种数据库 </a:t>
            </a:r>
            <a:endParaRPr kumimoji="1" lang="en-US" altLang="zh-CN" sz="1600" dirty="0"/>
          </a:p>
          <a:p>
            <a:pPr lvl="1"/>
            <a:r>
              <a:rPr kumimoji="1" lang="en-US" altLang="zh-CN" sz="1600" dirty="0"/>
              <a:t>PHP </a:t>
            </a:r>
            <a:r>
              <a:rPr kumimoji="1" lang="zh-CN" altLang="en-US" sz="1600" dirty="0"/>
              <a:t>易于学习，并可高效地运行在服务器端</a:t>
            </a:r>
            <a:endParaRPr kumimoji="1" lang="zh-CN" altLang="en-US" sz="1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17246" y="130627"/>
            <a:ext cx="1838965"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入门简介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629559" y="1368175"/>
            <a:ext cx="7270814" cy="44673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dirty="0"/>
              <a:t>&lt;html&gt; </a:t>
            </a:r>
            <a:endParaRPr kumimoji="1" lang="en-US" altLang="zh-CN" sz="2400" dirty="0"/>
          </a:p>
          <a:p>
            <a:pPr marL="0" indent="0">
              <a:buNone/>
            </a:pPr>
            <a:endParaRPr kumimoji="1" lang="en-US" altLang="zh-CN" sz="2400" dirty="0"/>
          </a:p>
          <a:p>
            <a:pPr marL="457200" lvl="1" indent="0">
              <a:buNone/>
            </a:pPr>
            <a:r>
              <a:rPr kumimoji="1" lang="en-US" altLang="zh-CN" dirty="0"/>
              <a:t>&lt;head&gt;</a:t>
            </a:r>
            <a:endParaRPr kumimoji="1" lang="en-US" altLang="zh-CN" dirty="0"/>
          </a:p>
          <a:p>
            <a:pPr marL="914400" lvl="2" indent="0">
              <a:buNone/>
            </a:pPr>
            <a:r>
              <a:rPr kumimoji="1" lang="en-US" altLang="zh-CN" sz="2400" dirty="0"/>
              <a:t> &lt;title&gt; </a:t>
            </a:r>
            <a:endParaRPr kumimoji="1" lang="en-US" altLang="zh-CN" sz="2400" dirty="0"/>
          </a:p>
          <a:p>
            <a:pPr marL="1371600" lvl="3" indent="0">
              <a:buNone/>
            </a:pPr>
            <a:r>
              <a:rPr kumimoji="1" lang="en-US" altLang="zh-CN" sz="2400" dirty="0"/>
              <a:t>&lt;?</a:t>
            </a:r>
            <a:r>
              <a:rPr kumimoji="1" lang="en-US" altLang="zh-CN" sz="2400" dirty="0" err="1"/>
              <a:t>php</a:t>
            </a:r>
            <a:r>
              <a:rPr kumimoji="1" lang="en-US" altLang="zh-CN" sz="2400" dirty="0"/>
              <a:t> echo 'Hello World!';  ?&gt; </a:t>
            </a:r>
            <a:endParaRPr kumimoji="1" lang="en-US" altLang="zh-CN" sz="2400" dirty="0"/>
          </a:p>
          <a:p>
            <a:pPr marL="914400" lvl="2" indent="0">
              <a:buNone/>
            </a:pPr>
            <a:r>
              <a:rPr kumimoji="1" lang="en-US" altLang="zh-CN" sz="2400" dirty="0"/>
              <a:t>&lt;/title&gt;</a:t>
            </a:r>
            <a:endParaRPr kumimoji="1" lang="en-US" altLang="zh-CN" sz="2400" dirty="0"/>
          </a:p>
          <a:p>
            <a:pPr marL="457200" lvl="1" indent="0">
              <a:buNone/>
            </a:pPr>
            <a:r>
              <a:rPr kumimoji="1" lang="en-US" altLang="zh-CN" dirty="0"/>
              <a:t> &lt;/head&gt; </a:t>
            </a:r>
            <a:endParaRPr kumimoji="1" lang="en-US" altLang="zh-CN" dirty="0"/>
          </a:p>
          <a:p>
            <a:pPr marL="457200" lvl="1" indent="0">
              <a:buNone/>
            </a:pPr>
            <a:endParaRPr kumimoji="1" lang="en-US" altLang="zh-CN" dirty="0"/>
          </a:p>
          <a:p>
            <a:pPr marL="457200" lvl="1" indent="0">
              <a:buNone/>
            </a:pPr>
            <a:r>
              <a:rPr kumimoji="1" lang="en-US" altLang="zh-CN" dirty="0"/>
              <a:t>&lt;body&gt;</a:t>
            </a:r>
            <a:endParaRPr kumimoji="1" lang="en-US" altLang="zh-CN" dirty="0"/>
          </a:p>
          <a:p>
            <a:pPr marL="914400" lvl="2" indent="0">
              <a:buNone/>
            </a:pPr>
            <a:r>
              <a:rPr kumimoji="1" lang="en-US" altLang="zh-CN" sz="2400" dirty="0"/>
              <a:t> &lt;p&gt;</a:t>
            </a:r>
            <a:r>
              <a:rPr kumimoji="1" lang="zh-CN" altLang="en-US" sz="2400" dirty="0"/>
              <a:t>第一个</a:t>
            </a:r>
            <a:r>
              <a:rPr kumimoji="1" lang="en-US" altLang="zh-CN" sz="2400" dirty="0"/>
              <a:t>PHP</a:t>
            </a:r>
            <a:r>
              <a:rPr kumimoji="1" lang="zh-CN" altLang="en-US" sz="2400" dirty="0"/>
              <a:t>程序</a:t>
            </a:r>
            <a:r>
              <a:rPr kumimoji="1" lang="en-US" altLang="zh-CN" sz="2400" dirty="0"/>
              <a:t>&lt;/p&gt; </a:t>
            </a:r>
            <a:endParaRPr kumimoji="1" lang="en-US" altLang="zh-CN" sz="2400" dirty="0"/>
          </a:p>
          <a:p>
            <a:pPr marL="914400" lvl="2" indent="0">
              <a:buNone/>
            </a:pPr>
            <a:r>
              <a:rPr kumimoji="1" lang="en-US" altLang="zh-CN" sz="2400" dirty="0"/>
              <a:t>&lt;p&gt; &lt;?</a:t>
            </a:r>
            <a:r>
              <a:rPr kumimoji="1" lang="en-US" altLang="zh-CN" sz="2400" dirty="0" err="1"/>
              <a:t>php</a:t>
            </a:r>
            <a:r>
              <a:rPr kumimoji="1" lang="en-US" altLang="zh-CN" sz="2400" dirty="0"/>
              <a:t> echo 'Hello World!';  ?&gt; &lt;/p&gt; </a:t>
            </a:r>
            <a:endParaRPr kumimoji="1" lang="en-US" altLang="zh-CN" sz="2400" dirty="0"/>
          </a:p>
          <a:p>
            <a:pPr marL="457200" lvl="1" indent="0">
              <a:buNone/>
            </a:pPr>
            <a:r>
              <a:rPr kumimoji="1" lang="en-US" altLang="zh-CN" dirty="0"/>
              <a:t>&lt;/body&gt; </a:t>
            </a:r>
            <a:endParaRPr kumimoji="1" lang="en-US" altLang="zh-CN" dirty="0"/>
          </a:p>
          <a:p>
            <a:pPr marL="457200" lvl="1" indent="0">
              <a:buNone/>
            </a:pPr>
            <a:endParaRPr kumimoji="1" lang="en-US" altLang="zh-CN" dirty="0"/>
          </a:p>
          <a:p>
            <a:pPr marL="0" indent="0">
              <a:buNone/>
            </a:pPr>
            <a:r>
              <a:rPr kumimoji="1" lang="en-US" altLang="zh-CN" sz="2400" dirty="0"/>
              <a:t>&lt;/html&gt;</a:t>
            </a:r>
            <a:endParaRPr kumimoji="1" lang="en-US" altLang="zh-CN" sz="2400" dirty="0"/>
          </a:p>
          <a:p>
            <a:pPr marL="0" indent="0">
              <a:buNone/>
            </a:pPr>
            <a:endParaRPr kumimoji="1" lang="zh-CN" alt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17246" y="130627"/>
            <a:ext cx="1838965"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入门简介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629558" y="1368175"/>
            <a:ext cx="7728099" cy="4467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标记</a:t>
            </a:r>
            <a:endParaRPr kumimoji="1" lang="en-US" altLang="zh-CN" sz="2400" b="1" dirty="0"/>
          </a:p>
          <a:p>
            <a:pPr marL="0" indent="0">
              <a:buNone/>
            </a:pPr>
            <a:endParaRPr kumimoji="1" lang="zh-CN" altLang="en-US" sz="2400" b="1" dirty="0"/>
          </a:p>
          <a:p>
            <a:pPr marL="457200" lvl="1" indent="0">
              <a:buNone/>
            </a:pPr>
            <a:r>
              <a:rPr kumimoji="1" lang="zh-CN" altLang="en-US" dirty="0"/>
              <a:t>四种</a:t>
            </a:r>
            <a:r>
              <a:rPr kumimoji="1" lang="en-US" altLang="zh-CN" dirty="0" err="1"/>
              <a:t>php</a:t>
            </a:r>
            <a:r>
              <a:rPr kumimoji="1" lang="zh-CN" altLang="en-US" dirty="0"/>
              <a:t>标记：</a:t>
            </a:r>
            <a:endParaRPr kumimoji="1" lang="zh-CN" altLang="en-US" dirty="0"/>
          </a:p>
          <a:p>
            <a:pPr marL="914400" lvl="2" indent="0">
              <a:buNone/>
            </a:pPr>
            <a:r>
              <a:rPr kumimoji="1" lang="en-US" altLang="zh-CN" sz="2400" dirty="0">
                <a:solidFill>
                  <a:srgbClr val="FF0000"/>
                </a:solidFill>
              </a:rPr>
              <a:t>1.&lt;?</a:t>
            </a:r>
            <a:r>
              <a:rPr kumimoji="1" lang="en-US" altLang="zh-CN" sz="2400" dirty="0" err="1">
                <a:solidFill>
                  <a:srgbClr val="FF0000"/>
                </a:solidFill>
              </a:rPr>
              <a:t>php</a:t>
            </a:r>
            <a:r>
              <a:rPr kumimoji="1" lang="en-US" altLang="zh-CN" sz="2400" dirty="0">
                <a:solidFill>
                  <a:srgbClr val="FF0000"/>
                </a:solidFill>
              </a:rPr>
              <a:t> echo </a:t>
            </a:r>
            <a:r>
              <a:rPr kumimoji="1" lang="en-US" altLang="zh-CN" sz="2400" dirty="0" smtClean="0">
                <a:solidFill>
                  <a:srgbClr val="FF0000"/>
                </a:solidFill>
              </a:rPr>
              <a:t>‘hello’;?&gt;</a:t>
            </a:r>
            <a:r>
              <a:rPr kumimoji="1" lang="zh-CN" altLang="en-US" sz="2400" dirty="0" smtClean="0">
                <a:solidFill>
                  <a:srgbClr val="FF0000"/>
                </a:solidFill>
              </a:rPr>
              <a:t>常用的</a:t>
            </a:r>
            <a:endParaRPr kumimoji="1" lang="en-US" altLang="zh-CN" sz="2400" dirty="0">
              <a:solidFill>
                <a:srgbClr val="FF0000"/>
              </a:solidFill>
            </a:endParaRPr>
          </a:p>
          <a:p>
            <a:pPr marL="914400" lvl="2" indent="0">
              <a:buNone/>
            </a:pPr>
            <a:r>
              <a:rPr kumimoji="1" lang="en-US" altLang="zh-CN" sz="2400" dirty="0"/>
              <a:t>2.&lt;? echo 'hello'; ?&gt; //</a:t>
            </a:r>
            <a:r>
              <a:rPr kumimoji="1" lang="zh-CN" altLang="en-US" sz="2400" dirty="0"/>
              <a:t>短标记</a:t>
            </a:r>
            <a:endParaRPr kumimoji="1" lang="zh-CN" altLang="en-US" sz="2400" dirty="0"/>
          </a:p>
          <a:p>
            <a:pPr marL="914400" lvl="2" indent="0">
              <a:buNone/>
            </a:pPr>
            <a:r>
              <a:rPr kumimoji="1" lang="en-US" altLang="zh-CN" sz="2400" dirty="0"/>
              <a:t>3.&lt;script language="</a:t>
            </a:r>
            <a:r>
              <a:rPr kumimoji="1" lang="en-US" altLang="zh-CN" sz="2400" dirty="0" err="1"/>
              <a:t>php</a:t>
            </a:r>
            <a:r>
              <a:rPr kumimoji="1" lang="en-US" altLang="zh-CN" sz="2400" dirty="0"/>
              <a:t>"&gt;</a:t>
            </a:r>
            <a:r>
              <a:rPr kumimoji="1" lang="en-US" altLang="zh-CN" sz="2400" dirty="0" err="1"/>
              <a:t>echo'hello</a:t>
            </a:r>
            <a:r>
              <a:rPr kumimoji="1" lang="en-US" altLang="zh-CN" sz="2400" dirty="0"/>
              <a:t>';&lt;/script&gt;</a:t>
            </a:r>
            <a:endParaRPr kumimoji="1" lang="en-US" altLang="zh-CN" sz="2400" dirty="0"/>
          </a:p>
          <a:p>
            <a:pPr marL="914400" lvl="2" indent="0">
              <a:buNone/>
            </a:pPr>
            <a:r>
              <a:rPr kumimoji="1" lang="en-US" altLang="zh-CN" sz="2400" dirty="0"/>
              <a:t>4.&lt;% echo 'hello'; %&gt;//asp</a:t>
            </a:r>
            <a:r>
              <a:rPr kumimoji="1" lang="zh-CN" altLang="en-US" sz="2400" dirty="0"/>
              <a:t>风格</a:t>
            </a:r>
            <a:endParaRPr kumimoji="1" lang="en-US" altLang="zh-CN" sz="2400" dirty="0"/>
          </a:p>
          <a:p>
            <a:pPr marL="914400" lvl="2" indent="0">
              <a:buNone/>
            </a:pPr>
            <a:endParaRPr kumimoji="1" lang="zh-CN" altLang="en-US" sz="2400" dirty="0"/>
          </a:p>
          <a:p>
            <a:pPr marL="0" indent="0">
              <a:buNone/>
            </a:pPr>
            <a:r>
              <a:rPr kumimoji="1" lang="zh-CN" altLang="en-US" sz="2400" dirty="0"/>
              <a:t>注：</a:t>
            </a:r>
            <a:r>
              <a:rPr kumimoji="1" lang="en-US" altLang="zh-CN" sz="2400" dirty="0"/>
              <a:t>2</a:t>
            </a:r>
            <a:r>
              <a:rPr kumimoji="1" lang="zh-CN" altLang="en-US" sz="2400" dirty="0"/>
              <a:t>、</a:t>
            </a:r>
            <a:r>
              <a:rPr kumimoji="1" lang="en-US" altLang="zh-CN" sz="2400" dirty="0"/>
              <a:t>4</a:t>
            </a:r>
            <a:r>
              <a:rPr kumimoji="1" lang="zh-CN" altLang="en-US" sz="2400" dirty="0"/>
              <a:t>需要修改</a:t>
            </a:r>
            <a:r>
              <a:rPr kumimoji="1" lang="en-US" altLang="zh-CN" sz="2400" dirty="0"/>
              <a:t>php.ini</a:t>
            </a:r>
            <a:r>
              <a:rPr kumimoji="1" lang="zh-CN" altLang="en-US" sz="2400" dirty="0"/>
              <a:t>配置文件才可以使用，</a:t>
            </a:r>
            <a:r>
              <a:rPr kumimoji="1" lang="en-US" altLang="zh-CN" sz="2400" dirty="0"/>
              <a:t>1</a:t>
            </a:r>
            <a:r>
              <a:rPr kumimoji="1" lang="zh-CN" altLang="en-US" sz="2400" dirty="0"/>
              <a:t>、</a:t>
            </a:r>
            <a:r>
              <a:rPr kumimoji="1" lang="en-US" altLang="zh-CN" sz="2400" dirty="0"/>
              <a:t>3</a:t>
            </a:r>
            <a:r>
              <a:rPr kumimoji="1" lang="zh-CN" altLang="en-US" sz="2400" dirty="0"/>
              <a:t>可以直接使用。</a:t>
            </a:r>
            <a:endParaRPr kumimoji="1" lang="zh-CN" alt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42679" y="130627"/>
            <a:ext cx="2525050"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注释</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454991" y="1285047"/>
            <a:ext cx="7728099" cy="446735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注释</a:t>
            </a:r>
            <a:endParaRPr kumimoji="1" lang="zh-CN" altLang="en-US" sz="2400" b="1" dirty="0"/>
          </a:p>
          <a:p>
            <a:pPr marL="457200" lvl="1" indent="0">
              <a:buNone/>
            </a:pPr>
            <a:r>
              <a:rPr kumimoji="1" lang="en-US" altLang="zh-CN" dirty="0"/>
              <a:t>1.</a:t>
            </a:r>
            <a:r>
              <a:rPr kumimoji="1" lang="zh-CN" altLang="en-US" dirty="0"/>
              <a:t>多行注释</a:t>
            </a:r>
            <a:endParaRPr kumimoji="1" lang="en-US" altLang="zh-CN" dirty="0"/>
          </a:p>
          <a:p>
            <a:pPr marL="457200" lvl="1" indent="0">
              <a:buNone/>
            </a:pPr>
            <a:r>
              <a:rPr kumimoji="1" lang="zh-CN" altLang="en-US" dirty="0"/>
              <a:t> </a:t>
            </a:r>
            <a:r>
              <a:rPr kumimoji="1" lang="en-US" altLang="zh-CN" dirty="0"/>
              <a:t>/* </a:t>
            </a:r>
            <a:endParaRPr kumimoji="1" lang="en-US" altLang="zh-CN" dirty="0"/>
          </a:p>
          <a:p>
            <a:pPr marL="457200" lvl="1" indent="0">
              <a:buNone/>
            </a:pPr>
            <a:r>
              <a:rPr kumimoji="1" lang="en-US" altLang="zh-CN" dirty="0"/>
              <a:t>	This script is hello world Author: </a:t>
            </a:r>
            <a:r>
              <a:rPr kumimoji="1" lang="en-US" altLang="zh-CN" dirty="0" err="1"/>
              <a:t>david</a:t>
            </a:r>
            <a:r>
              <a:rPr kumimoji="1" lang="en-US" altLang="zh-CN" dirty="0"/>
              <a:t> Date: 2015.04.01 </a:t>
            </a:r>
            <a:endParaRPr kumimoji="1" lang="en-US" altLang="zh-CN" dirty="0"/>
          </a:p>
          <a:p>
            <a:pPr marL="457200" lvl="1" indent="0">
              <a:buNone/>
            </a:pPr>
            <a:r>
              <a:rPr kumimoji="1" lang="en-US" altLang="zh-CN" dirty="0"/>
              <a:t>*/ </a:t>
            </a:r>
            <a:endParaRPr kumimoji="1" lang="en-US" altLang="zh-CN" dirty="0"/>
          </a:p>
          <a:p>
            <a:pPr marL="457200" lvl="1" indent="0">
              <a:buNone/>
            </a:pPr>
            <a:endParaRPr kumimoji="1" lang="en-US" altLang="zh-CN" dirty="0"/>
          </a:p>
          <a:p>
            <a:pPr marL="457200" lvl="1" indent="0">
              <a:buNone/>
            </a:pPr>
            <a:r>
              <a:rPr kumimoji="1" lang="en-US" altLang="zh-CN" dirty="0"/>
              <a:t>2.</a:t>
            </a:r>
            <a:r>
              <a:rPr kumimoji="1" lang="zh-CN" altLang="en-US" dirty="0"/>
              <a:t>单行注释 </a:t>
            </a:r>
            <a:endParaRPr kumimoji="1" lang="en-US" altLang="zh-CN" dirty="0"/>
          </a:p>
          <a:p>
            <a:pPr marL="457200" lvl="1" indent="0">
              <a:buNone/>
            </a:pPr>
            <a:r>
              <a:rPr kumimoji="1" lang="en-US" altLang="zh-CN" dirty="0"/>
              <a:t>	echo 'hello'; //print </a:t>
            </a:r>
            <a:endParaRPr kumimoji="1" lang="en-US" altLang="zh-CN" dirty="0"/>
          </a:p>
          <a:p>
            <a:pPr marL="457200" lvl="1" indent="0">
              <a:buNone/>
            </a:pPr>
            <a:r>
              <a:rPr kumimoji="1" lang="en-US" altLang="zh-CN" dirty="0"/>
              <a:t>	hello echo 'hello'; # print hello</a:t>
            </a:r>
            <a:r>
              <a:rPr kumimoji="1" lang="zh-CN" altLang="en-US" sz="2400" dirty="0"/>
              <a:t>。</a:t>
            </a:r>
            <a:endParaRPr kumimoji="1" lang="en-US" altLang="zh-CN" sz="2400" dirty="0"/>
          </a:p>
          <a:p>
            <a:pPr marL="457200" lvl="1" indent="0">
              <a:buNone/>
            </a:pPr>
            <a:endParaRPr kumimoji="1" lang="en-US" altLang="zh-CN" sz="2400" dirty="0"/>
          </a:p>
          <a:p>
            <a:pPr marL="457200" lvl="1" indent="0">
              <a:buNone/>
            </a:pPr>
            <a:r>
              <a:rPr kumimoji="1" lang="en-US" altLang="zh-CN" dirty="0"/>
              <a:t>3.</a:t>
            </a:r>
            <a:r>
              <a:rPr kumimoji="1" lang="zh-CN" altLang="en-US" dirty="0"/>
              <a:t>文档注释 </a:t>
            </a:r>
            <a:endParaRPr kumimoji="1" lang="en-US" altLang="zh-CN" dirty="0"/>
          </a:p>
          <a:p>
            <a:pPr marL="457200" lvl="1" indent="0">
              <a:buNone/>
            </a:pPr>
            <a:r>
              <a:rPr kumimoji="1" lang="en-US" altLang="zh-CN" dirty="0" smtClean="0"/>
              <a:t>/*</a:t>
            </a:r>
            <a:r>
              <a:rPr kumimoji="1" lang="zh-CN" altLang="en-US" dirty="0" smtClean="0"/>
              <a:t>*</a:t>
            </a:r>
            <a:endParaRPr kumimoji="1" lang="en-US" altLang="zh-CN" dirty="0"/>
          </a:p>
          <a:p>
            <a:pPr marL="457200" lvl="1" indent="0">
              <a:buNone/>
            </a:pPr>
            <a:r>
              <a:rPr kumimoji="1" lang="en-US" altLang="zh-CN" dirty="0"/>
              <a:t>	*</a:t>
            </a:r>
            <a:r>
              <a:rPr kumimoji="1" lang="zh-CN" altLang="en-US" dirty="0"/>
              <a:t>获取用户数据 </a:t>
            </a:r>
            <a:endParaRPr kumimoji="1" lang="en-US" altLang="zh-CN" dirty="0"/>
          </a:p>
          <a:p>
            <a:pPr marL="457200" lvl="1" indent="0">
              <a:buNone/>
            </a:pPr>
            <a:r>
              <a:rPr kumimoji="1" lang="en-US" altLang="zh-CN" dirty="0"/>
              <a:t>	</a:t>
            </a:r>
            <a:r>
              <a:rPr kumimoji="1" lang="zh-CN" altLang="en-US" dirty="0"/>
              <a:t>*</a:t>
            </a:r>
            <a:r>
              <a:rPr kumimoji="1" lang="en-US" altLang="zh-CN" dirty="0"/>
              <a:t>@</a:t>
            </a:r>
            <a:r>
              <a:rPr kumimoji="1" lang="en-US" altLang="zh-CN" dirty="0" err="1"/>
              <a:t>param</a:t>
            </a:r>
            <a:r>
              <a:rPr kumimoji="1" lang="en-US" altLang="zh-CN" dirty="0"/>
              <a:t> </a:t>
            </a:r>
            <a:r>
              <a:rPr kumimoji="1" lang="en-US" altLang="zh-CN" dirty="0" err="1"/>
              <a:t>int</a:t>
            </a:r>
            <a:r>
              <a:rPr kumimoji="1" lang="en-US" altLang="zh-CN" dirty="0"/>
              <a:t> </a:t>
            </a:r>
            <a:r>
              <a:rPr kumimoji="1" lang="en-US" altLang="zh-CN" dirty="0" err="1"/>
              <a:t>uid</a:t>
            </a:r>
            <a:r>
              <a:rPr kumimoji="1" lang="en-US" altLang="zh-CN" dirty="0"/>
              <a:t> </a:t>
            </a:r>
            <a:endParaRPr kumimoji="1" lang="en-US" altLang="zh-CN" dirty="0"/>
          </a:p>
          <a:p>
            <a:pPr marL="457200" lvl="1" indent="0">
              <a:buNone/>
            </a:pPr>
            <a:r>
              <a:rPr kumimoji="1" lang="en-US" altLang="zh-CN" dirty="0"/>
              <a:t>	</a:t>
            </a:r>
            <a:r>
              <a:rPr kumimoji="1" lang="zh-CN" altLang="en-US" dirty="0"/>
              <a:t>*</a:t>
            </a:r>
            <a:r>
              <a:rPr kumimoji="1" lang="en-US" altLang="zh-CN" dirty="0"/>
              <a:t>@author </a:t>
            </a:r>
            <a:r>
              <a:rPr kumimoji="1" lang="en-US" altLang="zh-CN" dirty="0" err="1"/>
              <a:t>david</a:t>
            </a:r>
            <a:r>
              <a:rPr kumimoji="1" lang="en-US" altLang="zh-CN" dirty="0"/>
              <a:t> </a:t>
            </a:r>
            <a:endParaRPr kumimoji="1" lang="en-US" altLang="zh-CN" dirty="0"/>
          </a:p>
          <a:p>
            <a:pPr marL="457200" lvl="1" indent="0">
              <a:buNone/>
            </a:pPr>
            <a:r>
              <a:rPr kumimoji="1" lang="en-US" altLang="zh-CN" dirty="0"/>
              <a:t>*/</a:t>
            </a: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42679" y="130627"/>
            <a:ext cx="2525050"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输出</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30" y="1634181"/>
            <a:ext cx="9191140" cy="4467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输出</a:t>
            </a:r>
            <a:endParaRPr kumimoji="1" lang="zh-CN" altLang="en-US" sz="2400" b="1" dirty="0"/>
          </a:p>
          <a:p>
            <a:pPr marL="457200" lvl="1" indent="0">
              <a:buNone/>
            </a:pPr>
            <a:r>
              <a:rPr kumimoji="1" lang="en-US" altLang="zh-CN" dirty="0"/>
              <a:t>echo</a:t>
            </a:r>
            <a:r>
              <a:rPr kumimoji="1" lang="zh-CN" altLang="en-US" dirty="0"/>
              <a:t>是</a:t>
            </a:r>
            <a:r>
              <a:rPr kumimoji="1" lang="en-US" altLang="zh-CN" dirty="0"/>
              <a:t>PHP</a:t>
            </a:r>
            <a:r>
              <a:rPr kumimoji="1" lang="zh-CN" altLang="en-US" dirty="0"/>
              <a:t>语句</a:t>
            </a:r>
            <a:r>
              <a:rPr kumimoji="1" lang="en-US" altLang="zh-CN" dirty="0"/>
              <a:t>,print</a:t>
            </a:r>
            <a:r>
              <a:rPr kumimoji="1" lang="zh-CN" altLang="en-US" dirty="0"/>
              <a:t>和</a:t>
            </a:r>
            <a:r>
              <a:rPr kumimoji="1" lang="en-US" altLang="zh-CN" dirty="0" err="1"/>
              <a:t>print_r</a:t>
            </a:r>
            <a:r>
              <a:rPr kumimoji="1" lang="zh-CN" altLang="en-US" dirty="0"/>
              <a:t>是函数</a:t>
            </a:r>
            <a:r>
              <a:rPr kumimoji="1" lang="en-US" altLang="zh-CN" dirty="0"/>
              <a:t>,</a:t>
            </a:r>
            <a:r>
              <a:rPr kumimoji="1" lang="zh-CN" altLang="en-US" dirty="0"/>
              <a:t>语句没有返回值</a:t>
            </a:r>
            <a:r>
              <a:rPr kumimoji="1" lang="en-US" altLang="zh-CN" dirty="0"/>
              <a:t>,</a:t>
            </a:r>
            <a:r>
              <a:rPr kumimoji="1" lang="zh-CN" altLang="en-US" dirty="0"/>
              <a:t>函数可以有返回值</a:t>
            </a:r>
            <a:r>
              <a:rPr kumimoji="1" lang="en-US" altLang="zh-CN" dirty="0"/>
              <a:t>(</a:t>
            </a:r>
            <a:r>
              <a:rPr kumimoji="1" lang="zh-CN" altLang="en-US" dirty="0"/>
              <a:t>即便没有用</a:t>
            </a:r>
            <a:r>
              <a:rPr kumimoji="1" lang="en-US" altLang="zh-CN" dirty="0"/>
              <a:t>)  </a:t>
            </a:r>
            <a:endParaRPr kumimoji="1" lang="en-US" altLang="zh-CN" dirty="0"/>
          </a:p>
          <a:p>
            <a:pPr marL="457200" lvl="1" indent="0">
              <a:buNone/>
            </a:pPr>
            <a:r>
              <a:rPr kumimoji="1" lang="en-US" altLang="zh-CN" dirty="0"/>
              <a:t> </a:t>
            </a:r>
            <a:endParaRPr kumimoji="1" lang="en-US" altLang="zh-CN" dirty="0"/>
          </a:p>
          <a:p>
            <a:pPr marL="457200" lvl="1" indent="0">
              <a:buNone/>
            </a:pPr>
            <a:r>
              <a:rPr kumimoji="1" lang="en-US" altLang="zh-CN" dirty="0"/>
              <a:t>print</a:t>
            </a:r>
            <a:r>
              <a:rPr kumimoji="1" lang="zh-CN" altLang="en-US" dirty="0"/>
              <a:t>（）    只能打印出简单类型变量的值</a:t>
            </a:r>
            <a:r>
              <a:rPr kumimoji="1" lang="en-US" altLang="zh-CN" dirty="0"/>
              <a:t>(</a:t>
            </a:r>
            <a:r>
              <a:rPr kumimoji="1" lang="zh-CN" altLang="en-US" dirty="0"/>
              <a:t>如</a:t>
            </a:r>
            <a:r>
              <a:rPr kumimoji="1" lang="en-US" altLang="zh-CN" dirty="0" err="1"/>
              <a:t>int,string</a:t>
            </a:r>
            <a:r>
              <a:rPr kumimoji="1" lang="en-US" altLang="zh-CN" dirty="0"/>
              <a:t>)  </a:t>
            </a:r>
            <a:endParaRPr kumimoji="1" lang="en-US" altLang="zh-CN" dirty="0"/>
          </a:p>
          <a:p>
            <a:pPr marL="457200" lvl="1" indent="0">
              <a:buNone/>
            </a:pPr>
            <a:r>
              <a:rPr kumimoji="1" lang="en-US" altLang="zh-CN" dirty="0"/>
              <a:t> </a:t>
            </a:r>
            <a:endParaRPr kumimoji="1" lang="en-US" altLang="zh-CN" dirty="0"/>
          </a:p>
          <a:p>
            <a:pPr marL="457200" lvl="1" indent="0">
              <a:buNone/>
            </a:pPr>
            <a:r>
              <a:rPr kumimoji="1" lang="en-US" altLang="zh-CN" dirty="0" err="1"/>
              <a:t>print_r</a:t>
            </a:r>
            <a:r>
              <a:rPr kumimoji="1" lang="zh-CN" altLang="en-US" dirty="0"/>
              <a:t>（） 可以打印出复杂类型变量的值</a:t>
            </a:r>
            <a:r>
              <a:rPr kumimoji="1" lang="en-US" altLang="zh-CN" dirty="0"/>
              <a:t>(</a:t>
            </a:r>
            <a:r>
              <a:rPr kumimoji="1" lang="zh-CN" altLang="en-US" dirty="0"/>
              <a:t>如数组</a:t>
            </a:r>
            <a:r>
              <a:rPr kumimoji="1" lang="en-US" altLang="zh-CN" dirty="0"/>
              <a:t>,</a:t>
            </a:r>
            <a:r>
              <a:rPr kumimoji="1" lang="zh-CN" altLang="en-US" dirty="0"/>
              <a:t>对象</a:t>
            </a:r>
            <a:r>
              <a:rPr kumimoji="1" lang="en-US" altLang="zh-CN" dirty="0"/>
              <a:t>)  </a:t>
            </a:r>
            <a:endParaRPr kumimoji="1" lang="en-US" altLang="zh-CN" dirty="0"/>
          </a:p>
          <a:p>
            <a:pPr marL="457200" lvl="1" indent="0">
              <a:buNone/>
            </a:pPr>
            <a:endParaRPr kumimoji="1" lang="en-US" altLang="zh-CN" dirty="0"/>
          </a:p>
          <a:p>
            <a:pPr marL="457200" lvl="1" indent="0">
              <a:buNone/>
            </a:pPr>
            <a:r>
              <a:rPr kumimoji="1" lang="en-US" altLang="zh-CN" dirty="0" err="1"/>
              <a:t>var_dump</a:t>
            </a:r>
            <a:r>
              <a:rPr kumimoji="1" lang="zh-CN" altLang="en-US" dirty="0"/>
              <a:t>：此函数显示关于一个或多个表达式的结构信息，包括表达式的类型与值。数组将递归展开值，通过缩进显示其结构。</a:t>
            </a:r>
            <a:endParaRPr kumimoji="1" lang="zh-CN" altLang="en-US"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42679" y="130627"/>
            <a:ext cx="2525050"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输出</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2464621" y="1975003"/>
            <a:ext cx="7178058" cy="2688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b="1" dirty="0" err="1"/>
              <a:t>var_dump</a:t>
            </a:r>
            <a:r>
              <a:rPr kumimoji="1" lang="zh-CN" altLang="en-US" b="1" dirty="0"/>
              <a:t>和</a:t>
            </a:r>
            <a:r>
              <a:rPr kumimoji="1" lang="en-US" altLang="zh-CN" b="1" dirty="0" err="1"/>
              <a:t>print_r</a:t>
            </a:r>
            <a:r>
              <a:rPr kumimoji="1" lang="zh-CN" altLang="en-US" b="1" dirty="0"/>
              <a:t>的区别</a:t>
            </a:r>
            <a:endParaRPr kumimoji="1" lang="en-US" altLang="zh-CN" b="1" dirty="0"/>
          </a:p>
          <a:p>
            <a:pPr marL="0" indent="0">
              <a:buNone/>
            </a:pPr>
            <a:endParaRPr kumimoji="1" lang="zh-CN" altLang="en-US" b="1" dirty="0"/>
          </a:p>
          <a:p>
            <a:pPr marL="457200" lvl="1" indent="0">
              <a:buNone/>
            </a:pPr>
            <a:r>
              <a:rPr kumimoji="1" lang="en-US" altLang="zh-CN" sz="2800" dirty="0" err="1"/>
              <a:t>var_dump</a:t>
            </a:r>
            <a:r>
              <a:rPr kumimoji="1" lang="zh-CN" altLang="en-US" sz="2800" dirty="0"/>
              <a:t>返回表达式的类型与值 </a:t>
            </a:r>
            <a:endParaRPr kumimoji="1" lang="en-US" altLang="zh-CN" sz="2800" dirty="0"/>
          </a:p>
          <a:p>
            <a:pPr marL="457200" lvl="1" indent="0">
              <a:buNone/>
            </a:pPr>
            <a:r>
              <a:rPr kumimoji="1" lang="en-US" altLang="zh-CN" sz="2800" dirty="0" err="1"/>
              <a:t>print_r</a:t>
            </a:r>
            <a:r>
              <a:rPr kumimoji="1" lang="zh-CN" altLang="en-US" sz="2800" dirty="0"/>
              <a:t>仅返回结果 </a:t>
            </a:r>
            <a:endParaRPr kumimoji="1" lang="en-US" altLang="zh-CN" sz="2800" dirty="0"/>
          </a:p>
          <a:p>
            <a:pPr marL="457200" lvl="1" indent="0">
              <a:buNone/>
            </a:pPr>
            <a:r>
              <a:rPr kumimoji="1" lang="zh-CN" altLang="en-US" sz="2800" dirty="0"/>
              <a:t>相比调试代码使用</a:t>
            </a:r>
            <a:r>
              <a:rPr kumimoji="1" lang="en-US" altLang="zh-CN" sz="2800" dirty="0" err="1"/>
              <a:t>var_dump</a:t>
            </a:r>
            <a:r>
              <a:rPr kumimoji="1" lang="zh-CN" altLang="en-US" sz="2800" dirty="0"/>
              <a:t>更便于阅读</a:t>
            </a:r>
            <a:r>
              <a:rPr kumimoji="1" lang="zh-CN" altLang="en-US" sz="2800" b="1" dirty="0"/>
              <a:t>。</a:t>
            </a:r>
            <a:endParaRPr kumimoji="1" lang="zh-CN" altLang="en-US" sz="28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9" y="1118792"/>
            <a:ext cx="9191140" cy="5165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1.</a:t>
            </a:r>
            <a:r>
              <a:rPr kumimoji="1" lang="zh-CN" altLang="en-US" dirty="0"/>
              <a:t>变量声明</a:t>
            </a:r>
            <a:endParaRPr kumimoji="1" lang="zh-CN" altLang="en-US" dirty="0"/>
          </a:p>
          <a:p>
            <a:pPr marL="457200" lvl="1" indent="0">
              <a:buNone/>
            </a:pPr>
            <a:r>
              <a:rPr kumimoji="1" lang="en-US" altLang="zh-CN" dirty="0" smtClean="0"/>
              <a:t>	</a:t>
            </a:r>
            <a:r>
              <a:rPr kumimoji="1" lang="zh-CN" altLang="en-US" dirty="0" smtClean="0"/>
              <a:t>变量</a:t>
            </a:r>
            <a:r>
              <a:rPr kumimoji="1" lang="zh-CN" altLang="en-US" dirty="0"/>
              <a:t>以美元符 </a:t>
            </a:r>
            <a:r>
              <a:rPr kumimoji="1" lang="en-US" altLang="zh-CN" dirty="0"/>
              <a:t>$ </a:t>
            </a:r>
            <a:r>
              <a:rPr kumimoji="1" lang="zh-CN" altLang="en-US" dirty="0"/>
              <a:t>开头，然后是变量名</a:t>
            </a:r>
            <a:r>
              <a:rPr kumimoji="1" lang="en-US" altLang="zh-CN" dirty="0"/>
              <a:t>;</a:t>
            </a:r>
            <a:endParaRPr kumimoji="1" lang="en-US" altLang="zh-CN" dirty="0"/>
          </a:p>
          <a:p>
            <a:pPr marL="457200" lvl="1" indent="0">
              <a:buNone/>
            </a:pPr>
            <a:r>
              <a:rPr kumimoji="1" lang="en-US" altLang="zh-CN" dirty="0" smtClean="0"/>
              <a:t>	</a:t>
            </a:r>
            <a:r>
              <a:rPr kumimoji="1" lang="zh-CN" altLang="en-US" dirty="0" smtClean="0"/>
              <a:t>变量</a:t>
            </a:r>
            <a:r>
              <a:rPr kumimoji="1" lang="zh-CN" altLang="en-US" dirty="0"/>
              <a:t>名由字母或下划线开头，由字母，下划线，数字组成</a:t>
            </a:r>
            <a:r>
              <a:rPr kumimoji="1" lang="en-US" altLang="zh-CN" dirty="0"/>
              <a:t>;</a:t>
            </a:r>
            <a:endParaRPr kumimoji="1" lang="en-US" altLang="zh-CN" dirty="0"/>
          </a:p>
          <a:p>
            <a:pPr marL="457200" lvl="1" indent="0">
              <a:buNone/>
            </a:pPr>
            <a:r>
              <a:rPr kumimoji="1" lang="en-US" altLang="zh-CN" dirty="0" smtClean="0"/>
              <a:t>	</a:t>
            </a:r>
            <a:r>
              <a:rPr kumimoji="1" lang="zh-CN" altLang="en-US" dirty="0" smtClean="0"/>
              <a:t>变量</a:t>
            </a:r>
            <a:r>
              <a:rPr kumimoji="1" lang="zh-CN" altLang="en-US" dirty="0"/>
              <a:t>名区分大小写</a:t>
            </a:r>
            <a:r>
              <a:rPr kumimoji="1" lang="en-US" altLang="zh-CN" dirty="0"/>
              <a:t>;</a:t>
            </a:r>
            <a:endParaRPr kumimoji="1" lang="en-US" altLang="zh-CN" dirty="0"/>
          </a:p>
          <a:p>
            <a:pPr marL="457200" lvl="1" indent="0">
              <a:buNone/>
            </a:pPr>
            <a:r>
              <a:rPr kumimoji="1" lang="en-US" altLang="zh-CN" dirty="0" err="1"/>
              <a:t>php</a:t>
            </a:r>
            <a:r>
              <a:rPr kumimoji="1" lang="en-US" altLang="zh-CN" dirty="0"/>
              <a:t> </a:t>
            </a:r>
            <a:r>
              <a:rPr kumimoji="1" lang="zh-CN" altLang="en-US" dirty="0"/>
              <a:t>是弱类型的语言，不需要事先声明变量的数据类型</a:t>
            </a:r>
            <a:r>
              <a:rPr kumimoji="1" lang="en-US" altLang="zh-CN" dirty="0"/>
              <a:t>;</a:t>
            </a:r>
            <a:r>
              <a:rPr kumimoji="1" lang="zh-CN" altLang="en-US" dirty="0"/>
              <a:t>。</a:t>
            </a:r>
            <a:endParaRPr kumimoji="1" lang="en-US" altLang="zh-CN" dirty="0"/>
          </a:p>
          <a:p>
            <a:pPr marL="457200" lvl="1" indent="0">
              <a:buNone/>
            </a:pPr>
            <a:r>
              <a:rPr kumimoji="1" lang="en-US" altLang="zh-CN" dirty="0" err="1"/>
              <a:t>php</a:t>
            </a:r>
            <a:r>
              <a:rPr kumimoji="1" lang="zh-CN" altLang="en-US" dirty="0"/>
              <a:t>可以不用显示的声明变量就直接使用，不过好的编码习惯：所有的变量在使用前应该进行 声明</a:t>
            </a:r>
            <a:r>
              <a:rPr kumimoji="1" lang="en-US" altLang="zh-CN" dirty="0"/>
              <a:t>;</a:t>
            </a:r>
            <a:endParaRPr kumimoji="1" lang="en-US" altLang="zh-CN" dirty="0"/>
          </a:p>
          <a:p>
            <a:pPr marL="457200" lvl="1" indent="0">
              <a:buNone/>
            </a:pPr>
            <a:r>
              <a:rPr kumimoji="1" lang="zh-CN" altLang="en-US" dirty="0"/>
              <a:t>例： </a:t>
            </a:r>
            <a:r>
              <a:rPr kumimoji="1" lang="en-US" altLang="zh-CN" dirty="0"/>
              <a:t>$age = 25;</a:t>
            </a:r>
            <a:endParaRPr kumimoji="1" lang="en-US" altLang="zh-CN" dirty="0"/>
          </a:p>
          <a:p>
            <a:pPr marL="457200" lvl="1" indent="0">
              <a:buNone/>
            </a:pPr>
            <a:r>
              <a:rPr kumimoji="1" lang="en-US" altLang="zh-CN" dirty="0"/>
              <a:t> $color = 'red';</a:t>
            </a:r>
            <a:endParaRPr kumimoji="1" lang="en-US" altLang="zh-CN" dirty="0"/>
          </a:p>
          <a:p>
            <a:pPr marL="457200" lvl="1" indent="0">
              <a:buNone/>
            </a:pPr>
            <a:r>
              <a:rPr kumimoji="1" lang="en-US" altLang="zh-CN" dirty="0"/>
              <a:t> $sum = 12 + "15";// $sum = 27</a:t>
            </a:r>
            <a:endParaRPr kumimoji="1" lang="en-US" altLang="zh-CN" dirty="0"/>
          </a:p>
          <a:p>
            <a:pPr marL="457200" lvl="1" indent="0">
              <a:buNone/>
            </a:pPr>
            <a:endParaRPr kumimoji="1" lang="zh-CN" altLang="en-US"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9" y="1118792"/>
            <a:ext cx="9191140" cy="51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2.</a:t>
            </a:r>
            <a:r>
              <a:rPr kumimoji="1" lang="zh-CN" altLang="en-US" dirty="0"/>
              <a:t>变量赋值</a:t>
            </a:r>
            <a:endParaRPr kumimoji="1" lang="en-US" altLang="zh-CN" dirty="0"/>
          </a:p>
          <a:p>
            <a:pPr marL="457200" lvl="1" indent="0">
              <a:buNone/>
            </a:pPr>
            <a:endParaRPr kumimoji="1" lang="zh-CN" altLang="en-US" dirty="0"/>
          </a:p>
          <a:p>
            <a:pPr marL="457200" lvl="1" indent="0">
              <a:buNone/>
            </a:pPr>
            <a:r>
              <a:rPr kumimoji="1" lang="en-US" altLang="zh-CN" dirty="0"/>
              <a:t>(1). </a:t>
            </a:r>
            <a:r>
              <a:rPr kumimoji="1" lang="zh-CN" altLang="en-US" dirty="0"/>
              <a:t>值赋值：就是将赋值表达式的</a:t>
            </a:r>
            <a:r>
              <a:rPr kumimoji="1" lang="zh-CN" altLang="en-US" dirty="0" smtClean="0"/>
              <a:t>值赋值到</a:t>
            </a:r>
            <a:r>
              <a:rPr kumimoji="1" lang="zh-CN" altLang="en-US" dirty="0"/>
              <a:t>变量</a:t>
            </a:r>
            <a:r>
              <a:rPr kumimoji="1" lang="en-US" altLang="zh-CN" dirty="0"/>
              <a:t>; </a:t>
            </a:r>
            <a:endParaRPr kumimoji="1" lang="en-US" altLang="zh-CN" dirty="0"/>
          </a:p>
          <a:p>
            <a:pPr marL="457200" lvl="1" indent="0">
              <a:buNone/>
            </a:pPr>
            <a:r>
              <a:rPr kumimoji="1" lang="en-US" altLang="zh-CN" dirty="0"/>
              <a:t>(2). </a:t>
            </a:r>
            <a:r>
              <a:rPr kumimoji="1" lang="zh-CN" altLang="en-US" dirty="0"/>
              <a:t>引用赋值：</a:t>
            </a:r>
            <a:r>
              <a:rPr kumimoji="1" lang="en-US" altLang="zh-CN" dirty="0"/>
              <a:t>php4</a:t>
            </a:r>
            <a:r>
              <a:rPr kumimoji="1" lang="zh-CN" altLang="en-US" dirty="0"/>
              <a:t>引入了引用赋值功能，创建的变量与另一个变量引用的内容相同。</a:t>
            </a:r>
            <a:endParaRPr kumimoji="1" lang="en-US" altLang="zh-CN" dirty="0"/>
          </a:p>
          <a:p>
            <a:pPr marL="457200" lvl="1" indent="0">
              <a:buNone/>
            </a:pPr>
            <a:endParaRPr kumimoji="1" lang="zh-CN" altLang="en-US" dirty="0"/>
          </a:p>
          <a:p>
            <a:pPr marL="457200" lvl="1" indent="0">
              <a:buNone/>
            </a:pPr>
            <a:r>
              <a:rPr kumimoji="1" lang="zh-CN" altLang="en-US" dirty="0"/>
              <a:t>例：</a:t>
            </a:r>
            <a:endParaRPr kumimoji="1" lang="zh-CN" altLang="en-US" dirty="0"/>
          </a:p>
          <a:p>
            <a:pPr marL="457200" lvl="1" indent="0">
              <a:buNone/>
            </a:pPr>
            <a:r>
              <a:rPr kumimoji="1" lang="en-US" altLang="zh-CN" dirty="0"/>
              <a:t>$val_1 = 'hello';</a:t>
            </a:r>
            <a:endParaRPr kumimoji="1" lang="en-US" altLang="zh-CN" dirty="0"/>
          </a:p>
          <a:p>
            <a:pPr marL="457200" lvl="1" indent="0">
              <a:buNone/>
            </a:pPr>
            <a:r>
              <a:rPr kumimoji="1" lang="en-US" altLang="zh-CN" dirty="0"/>
              <a:t>$val_2 = &amp;$val_1;  //</a:t>
            </a:r>
            <a:r>
              <a:rPr kumimoji="1" lang="zh-CN" altLang="en-US" dirty="0"/>
              <a:t>把</a:t>
            </a:r>
            <a:r>
              <a:rPr kumimoji="1" lang="en-US" altLang="zh-CN" dirty="0"/>
              <a:t>$val_1</a:t>
            </a:r>
            <a:r>
              <a:rPr kumimoji="1" lang="zh-CN" altLang="en-US" dirty="0"/>
              <a:t>的内存空间地址赋值给</a:t>
            </a:r>
            <a:r>
              <a:rPr kumimoji="1" lang="en-US" altLang="zh-CN" dirty="0"/>
              <a:t>$val_2</a:t>
            </a:r>
            <a:r>
              <a:rPr kumimoji="1" lang="zh-CN" altLang="en-US" dirty="0"/>
              <a:t>，是同一个变量</a:t>
            </a:r>
            <a:endParaRPr kumimoji="1" lang="zh-CN" altLang="en-US" dirty="0"/>
          </a:p>
          <a:p>
            <a:pPr marL="457200" lvl="1" indent="0">
              <a:buNone/>
            </a:pPr>
            <a:r>
              <a:rPr kumimoji="1" lang="en-US" altLang="zh-CN" dirty="0"/>
              <a:t>$val_2 = 'goodbye';</a:t>
            </a:r>
            <a:endParaRPr kumimoji="1" lang="en-US" altLang="zh-CN" dirty="0"/>
          </a:p>
          <a:p>
            <a:pPr marL="457200" lvl="1" indent="0">
              <a:buNone/>
            </a:pPr>
            <a:r>
              <a:rPr kumimoji="1" lang="en-US" altLang="zh-CN" dirty="0"/>
              <a:t>$val_1 = 'goodbye'</a:t>
            </a:r>
            <a:endParaRPr kumimoji="1" lang="zh-CN" altLang="en-US"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9" y="1118792"/>
            <a:ext cx="9191140" cy="5165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3.</a:t>
            </a:r>
            <a:r>
              <a:rPr kumimoji="1" lang="zh-CN" altLang="en-US" dirty="0"/>
              <a:t>常量</a:t>
            </a:r>
            <a:r>
              <a:rPr kumimoji="1" lang="en-US" altLang="zh-CN" dirty="0"/>
              <a:t>-</a:t>
            </a:r>
            <a:r>
              <a:rPr kumimoji="1" lang="zh-CN" altLang="en-US" dirty="0"/>
              <a:t>常量的定义</a:t>
            </a:r>
            <a:endParaRPr kumimoji="1" lang="en-US" altLang="zh-CN" dirty="0"/>
          </a:p>
          <a:p>
            <a:pPr marL="457200" lvl="1" indent="0">
              <a:buNone/>
            </a:pPr>
            <a:endParaRPr kumimoji="1" lang="en-US" altLang="zh-CN" dirty="0"/>
          </a:p>
          <a:p>
            <a:pPr marL="914400" lvl="2" indent="0">
              <a:buNone/>
            </a:pPr>
            <a:r>
              <a:rPr kumimoji="1" lang="zh-CN" altLang="en-US" dirty="0"/>
              <a:t>常量是指在程序执行中无法修改的值。</a:t>
            </a:r>
            <a:endParaRPr kumimoji="1" lang="en-US" altLang="zh-CN" dirty="0"/>
          </a:p>
          <a:p>
            <a:pPr marL="914400" lvl="2" indent="0">
              <a:buNone/>
            </a:pPr>
            <a:r>
              <a:rPr kumimoji="1" lang="zh-CN" altLang="en-US" dirty="0"/>
              <a:t>如 </a:t>
            </a:r>
            <a:r>
              <a:rPr kumimoji="1" lang="en-US" altLang="zh-CN" dirty="0"/>
              <a:t>PI (3.1415926); </a:t>
            </a:r>
            <a:r>
              <a:rPr kumimoji="1" lang="zh-CN" altLang="en-US" dirty="0"/>
              <a:t>在脚本执行期间该值不能改变</a:t>
            </a:r>
            <a:r>
              <a:rPr kumimoji="1" lang="en-US" altLang="zh-CN" dirty="0"/>
              <a:t>; </a:t>
            </a:r>
            <a:endParaRPr kumimoji="1" lang="en-US" altLang="zh-CN" dirty="0"/>
          </a:p>
          <a:p>
            <a:pPr marL="914400" lvl="2" indent="0">
              <a:buNone/>
            </a:pPr>
            <a:r>
              <a:rPr kumimoji="1" lang="zh-CN" altLang="en-US" dirty="0"/>
              <a:t>常量对大小写敏感，通常常量名总是大写</a:t>
            </a:r>
            <a:r>
              <a:rPr kumimoji="1" lang="en-US" altLang="zh-CN" dirty="0"/>
              <a:t>; </a:t>
            </a:r>
            <a:endParaRPr kumimoji="1" lang="en-US" altLang="zh-CN" dirty="0"/>
          </a:p>
          <a:p>
            <a:pPr marL="914400" lvl="2" indent="0">
              <a:buNone/>
            </a:pPr>
            <a:r>
              <a:rPr kumimoji="1" lang="zh-CN" altLang="en-US" dirty="0"/>
              <a:t>常量是全局的，可以在脚本的任何地方引用</a:t>
            </a:r>
            <a:r>
              <a:rPr kumimoji="1" lang="en-US" altLang="zh-CN" dirty="0"/>
              <a:t>;</a:t>
            </a:r>
            <a:endParaRPr kumimoji="1" lang="en-US" altLang="zh-CN" dirty="0"/>
          </a:p>
          <a:p>
            <a:pPr marL="914400" lvl="2" indent="0">
              <a:buNone/>
            </a:pPr>
            <a:r>
              <a:rPr kumimoji="1" lang="zh-CN" altLang="en-US" dirty="0"/>
              <a:t>常量分为内置常量和自定义常量</a:t>
            </a:r>
            <a:r>
              <a:rPr kumimoji="1" lang="en-US" altLang="zh-CN" dirty="0"/>
              <a:t>; </a:t>
            </a:r>
            <a:endParaRPr kumimoji="1" lang="en-US" altLang="zh-CN" dirty="0"/>
          </a:p>
          <a:p>
            <a:pPr marL="914400" lvl="2" indent="0">
              <a:buNone/>
            </a:pPr>
            <a:r>
              <a:rPr kumimoji="1" lang="zh-CN" altLang="en-US" dirty="0"/>
              <a:t>常量使用</a:t>
            </a:r>
            <a:r>
              <a:rPr kumimoji="1" lang="en-US" altLang="zh-CN" dirty="0"/>
              <a:t>define()</a:t>
            </a:r>
            <a:r>
              <a:rPr kumimoji="1" lang="zh-CN" altLang="en-US" dirty="0"/>
              <a:t>函数定义</a:t>
            </a:r>
            <a:r>
              <a:rPr kumimoji="1" lang="en-US" altLang="zh-CN" dirty="0"/>
              <a:t>;</a:t>
            </a:r>
            <a:endParaRPr kumimoji="1" lang="en-US" altLang="zh-CN" dirty="0"/>
          </a:p>
          <a:p>
            <a:pPr marL="914400" lvl="2" indent="0">
              <a:buNone/>
            </a:pPr>
            <a:endParaRPr kumimoji="1" lang="en-US" altLang="zh-CN" dirty="0"/>
          </a:p>
          <a:p>
            <a:pPr marL="914400" lvl="2" indent="0">
              <a:buNone/>
            </a:pPr>
            <a:r>
              <a:rPr kumimoji="1" lang="zh-CN" altLang="en-US" dirty="0"/>
              <a:t>例：</a:t>
            </a:r>
            <a:endParaRPr kumimoji="1" lang="en-US" altLang="zh-CN" dirty="0"/>
          </a:p>
          <a:p>
            <a:pPr marL="914400" lvl="2" indent="0">
              <a:buNone/>
            </a:pPr>
            <a:r>
              <a:rPr kumimoji="1" lang="en-US" altLang="zh-CN" dirty="0"/>
              <a:t> 	define('PI', 3.1415926); </a:t>
            </a:r>
            <a:endParaRPr kumimoji="1" lang="en-US" altLang="zh-CN" dirty="0"/>
          </a:p>
          <a:p>
            <a:pPr marL="914400" lvl="2" indent="0">
              <a:buNone/>
            </a:pPr>
            <a:r>
              <a:rPr kumimoji="1" lang="en-US" altLang="zh-CN" dirty="0"/>
              <a:t> 	echo PI;</a:t>
            </a:r>
            <a:endParaRPr kumimoji="1" lang="en-US" altLang="zh-CN" dirty="0"/>
          </a:p>
          <a:p>
            <a:pPr marL="914400" lvl="2" indent="0">
              <a:buNone/>
            </a:pP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9" y="1118792"/>
            <a:ext cx="9191140" cy="5165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3.</a:t>
            </a:r>
            <a:r>
              <a:rPr kumimoji="1" lang="zh-CN" altLang="en-US" dirty="0"/>
              <a:t>常量</a:t>
            </a:r>
            <a:r>
              <a:rPr kumimoji="1" lang="en-US" altLang="zh-CN" dirty="0"/>
              <a:t>-</a:t>
            </a:r>
            <a:r>
              <a:rPr kumimoji="1" lang="zh-CN" altLang="en-US" dirty="0"/>
              <a:t>常量的定义</a:t>
            </a:r>
            <a:endParaRPr kumimoji="1" lang="en-US" altLang="zh-CN" dirty="0"/>
          </a:p>
          <a:p>
            <a:pPr marL="457200" lvl="1" indent="0">
              <a:buNone/>
            </a:pPr>
            <a:endParaRPr kumimoji="1" lang="en-US" altLang="zh-CN" dirty="0"/>
          </a:p>
          <a:p>
            <a:pPr marL="914400" lvl="2" indent="0">
              <a:buNone/>
            </a:pPr>
            <a:r>
              <a:rPr kumimoji="1" lang="zh-CN" altLang="en-US" dirty="0"/>
              <a:t>内置常量</a:t>
            </a:r>
            <a:endParaRPr kumimoji="1" lang="zh-CN" altLang="en-US" dirty="0"/>
          </a:p>
          <a:p>
            <a:pPr marL="914400" lvl="2" indent="0">
              <a:buNone/>
            </a:pPr>
            <a:r>
              <a:rPr kumimoji="1" lang="en-US" altLang="zh-CN" dirty="0"/>
              <a:t>	PHP_OS           PHP</a:t>
            </a:r>
            <a:r>
              <a:rPr kumimoji="1" lang="zh-CN" altLang="en-US" dirty="0"/>
              <a:t>所在的操作系统的名字 </a:t>
            </a:r>
            <a:endParaRPr kumimoji="1" lang="zh-CN" altLang="en-US" dirty="0"/>
          </a:p>
          <a:p>
            <a:pPr marL="914400" lvl="2" indent="0">
              <a:buNone/>
            </a:pPr>
            <a:r>
              <a:rPr kumimoji="1" lang="en-US" altLang="zh-CN" dirty="0"/>
              <a:t>	PHP_VERSION      </a:t>
            </a:r>
            <a:r>
              <a:rPr kumimoji="1" lang="zh-CN" altLang="en-US" dirty="0"/>
              <a:t>当前 </a:t>
            </a:r>
            <a:r>
              <a:rPr kumimoji="1" lang="en-US" altLang="zh-CN" dirty="0"/>
              <a:t>PHP </a:t>
            </a:r>
            <a:r>
              <a:rPr kumimoji="1" lang="zh-CN" altLang="en-US" dirty="0"/>
              <a:t>的版本 </a:t>
            </a:r>
            <a:endParaRPr kumimoji="1" lang="zh-CN" altLang="en-US" dirty="0"/>
          </a:p>
          <a:p>
            <a:pPr marL="914400" lvl="2" indent="0">
              <a:buNone/>
            </a:pPr>
            <a:r>
              <a:rPr kumimoji="1" lang="zh-CN" altLang="en-US" dirty="0"/>
              <a:t>魔术常量</a:t>
            </a:r>
            <a:endParaRPr kumimoji="1" lang="zh-CN" altLang="en-US" dirty="0"/>
          </a:p>
          <a:p>
            <a:pPr marL="914400" lvl="2" indent="0">
              <a:buNone/>
            </a:pPr>
            <a:r>
              <a:rPr kumimoji="1" lang="en-US" altLang="zh-CN" dirty="0"/>
              <a:t>	__LINE__</a:t>
            </a:r>
            <a:r>
              <a:rPr kumimoji="1" lang="zh-CN" altLang="en-US" dirty="0"/>
              <a:t>文件中的当前行号</a:t>
            </a:r>
            <a:r>
              <a:rPr kumimoji="1" lang="en-US" altLang="zh-CN" dirty="0"/>
              <a:t>;</a:t>
            </a:r>
            <a:endParaRPr kumimoji="1" lang="en-US" altLang="zh-CN" dirty="0"/>
          </a:p>
          <a:p>
            <a:pPr marL="914400" lvl="2" indent="0">
              <a:buNone/>
            </a:pPr>
            <a:r>
              <a:rPr kumimoji="1" lang="en-US" altLang="zh-CN" dirty="0"/>
              <a:t>	__FILE__ </a:t>
            </a:r>
            <a:r>
              <a:rPr kumimoji="1" lang="zh-CN" altLang="en-US" dirty="0"/>
              <a:t>文件的完整路径和文件名</a:t>
            </a:r>
            <a:r>
              <a:rPr kumimoji="1" lang="en-US" altLang="zh-CN" dirty="0"/>
              <a:t>;</a:t>
            </a:r>
            <a:endParaRPr kumimoji="1" lang="en-US" altLang="zh-CN" dirty="0"/>
          </a:p>
          <a:p>
            <a:pPr marL="914400" lvl="2" indent="0">
              <a:buNone/>
            </a:pPr>
            <a:r>
              <a:rPr kumimoji="1" lang="en-US" altLang="zh-CN" dirty="0"/>
              <a:t>	__FUNCTION__ </a:t>
            </a:r>
            <a:r>
              <a:rPr kumimoji="1" lang="zh-CN" altLang="en-US" dirty="0"/>
              <a:t>函数名称</a:t>
            </a:r>
            <a:r>
              <a:rPr kumimoji="1" lang="en-US" altLang="zh-CN" dirty="0"/>
              <a:t>;</a:t>
            </a:r>
            <a:endParaRPr kumimoji="1" lang="en-US" altLang="zh-CN" dirty="0"/>
          </a:p>
          <a:p>
            <a:pPr marL="914400" lvl="2" indent="0">
              <a:buNone/>
            </a:pPr>
            <a:r>
              <a:rPr kumimoji="1" lang="en-US" altLang="zh-CN" dirty="0"/>
              <a:t>	__CLASS__ </a:t>
            </a:r>
            <a:r>
              <a:rPr kumimoji="1" lang="zh-CN" altLang="en-US" dirty="0"/>
              <a:t>类的名称</a:t>
            </a:r>
            <a:r>
              <a:rPr kumimoji="1" lang="en-US" altLang="zh-CN" dirty="0"/>
              <a:t>;</a:t>
            </a:r>
            <a:endParaRPr kumimoji="1" lang="en-US" altLang="zh-CN" dirty="0"/>
          </a:p>
          <a:p>
            <a:pPr marL="914400" lvl="2" indent="0">
              <a:buNone/>
            </a:pPr>
            <a:r>
              <a:rPr kumimoji="1" lang="en-US" altLang="zh-CN" dirty="0"/>
              <a:t>	__METHOD__ </a:t>
            </a:r>
            <a:r>
              <a:rPr kumimoji="1" lang="zh-CN" altLang="en-US" dirty="0"/>
              <a:t>类的方法名</a:t>
            </a:r>
            <a:r>
              <a:rPr kumimoji="1" lang="en-US" altLang="zh-CN" dirty="0"/>
              <a:t>;</a:t>
            </a:r>
            <a:endParaRPr kumimoji="1" lang="en-US" altLang="zh-CN" dirty="0"/>
          </a:p>
          <a:p>
            <a:pPr marL="914400" lvl="2" indent="0">
              <a:buNone/>
            </a:pP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Rectangle 3"/>
          <p:cNvSpPr txBox="1">
            <a:spLocks noChangeArrowheads="1"/>
          </p:cNvSpPr>
          <p:nvPr/>
        </p:nvSpPr>
        <p:spPr>
          <a:xfrm>
            <a:off x="-779489" y="1250246"/>
            <a:ext cx="6578003" cy="4191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buClr>
                <a:srgbClr val="FFC000"/>
              </a:buClr>
              <a:buFont typeface="Wingdings" panose="05000000000000000000" pitchFamily="2" charset="2"/>
              <a:buNone/>
            </a:pPr>
            <a:r>
              <a:rPr lang="en-US" altLang="zh-CN" dirty="0"/>
              <a:t>PHP</a:t>
            </a:r>
            <a:r>
              <a:rPr lang="zh-CN" altLang="en-US" dirty="0"/>
              <a:t>是一种什么语言？</a:t>
            </a:r>
            <a:endParaRPr lang="en-US" altLang="zh-CN" dirty="0"/>
          </a:p>
          <a:p>
            <a:pPr>
              <a:buClr>
                <a:srgbClr val="FFC000"/>
              </a:buClr>
              <a:buFont typeface="Wingdings" panose="05000000000000000000" pitchFamily="2" charset="2"/>
              <a:buNone/>
            </a:pPr>
            <a:endParaRPr lang="en-US" altLang="zh-CN" dirty="0"/>
          </a:p>
          <a:p>
            <a:pPr>
              <a:buClr>
                <a:srgbClr val="FFC000"/>
              </a:buClr>
              <a:buFont typeface="Wingdings" panose="05000000000000000000" pitchFamily="2" charset="2"/>
              <a:buNone/>
            </a:pPr>
            <a:r>
              <a:rPr lang="zh-CN" altLang="en-US" dirty="0"/>
              <a:t>               </a:t>
            </a:r>
            <a:r>
              <a:rPr lang="en-US" altLang="zh-CN" dirty="0"/>
              <a:t>PHP</a:t>
            </a:r>
            <a:r>
              <a:rPr lang="zh-CN" altLang="en-US" dirty="0"/>
              <a:t>程序中的注释都有哪几种？</a:t>
            </a:r>
            <a:endParaRPr lang="en-US" altLang="zh-CN" dirty="0"/>
          </a:p>
          <a:p>
            <a:pPr>
              <a:buClr>
                <a:srgbClr val="FFC000"/>
              </a:buClr>
              <a:buFont typeface="Wingdings" panose="05000000000000000000" pitchFamily="2" charset="2"/>
              <a:buNone/>
            </a:pPr>
            <a:endParaRPr lang="en-US" altLang="zh-CN" dirty="0"/>
          </a:p>
          <a:p>
            <a:pPr>
              <a:buClr>
                <a:srgbClr val="FFC000"/>
              </a:buClr>
              <a:buFont typeface="Wingdings" panose="05000000000000000000" pitchFamily="2" charset="2"/>
              <a:buNone/>
            </a:pPr>
            <a:r>
              <a:rPr lang="zh-CN" altLang="en-US" dirty="0"/>
              <a:t>        变量的命名规则是如何的？</a:t>
            </a:r>
            <a:endParaRPr lang="en-US" altLang="zh-CN" dirty="0"/>
          </a:p>
          <a:p>
            <a:pPr>
              <a:buClr>
                <a:srgbClr val="FFC000"/>
              </a:buClr>
              <a:buFont typeface="Wingdings" panose="05000000000000000000" pitchFamily="2" charset="2"/>
              <a:buNone/>
            </a:pPr>
            <a:endParaRPr lang="en-US" altLang="zh-CN" dirty="0"/>
          </a:p>
          <a:p>
            <a:pPr>
              <a:buClr>
                <a:srgbClr val="FFC000"/>
              </a:buClr>
              <a:buFont typeface="Wingdings" panose="05000000000000000000" pitchFamily="2" charset="2"/>
              <a:buNone/>
            </a:pPr>
            <a:r>
              <a:rPr lang="zh-CN" altLang="en-US" dirty="0"/>
              <a:t>    </a:t>
            </a:r>
            <a:r>
              <a:rPr lang="en-US" altLang="zh-CN" dirty="0"/>
              <a:t>PHP</a:t>
            </a:r>
            <a:r>
              <a:rPr lang="zh-CN" altLang="en-US" dirty="0"/>
              <a:t>都有哪些数据类型？</a:t>
            </a:r>
            <a:endParaRPr lang="en-US" altLang="zh-CN" dirty="0"/>
          </a:p>
          <a:p>
            <a:pPr>
              <a:lnSpc>
                <a:spcPct val="200000"/>
              </a:lnSpc>
              <a:buClr>
                <a:srgbClr val="FF9900"/>
              </a:buClr>
              <a:buFont typeface="Wingdings" panose="05000000000000000000" pitchFamily="2" charset="2"/>
              <a:buChar char="n"/>
            </a:pP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9" y="1118792"/>
            <a:ext cx="9191140" cy="51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4. </a:t>
            </a:r>
            <a:r>
              <a:rPr kumimoji="1" lang="zh-CN" altLang="en-US" dirty="0"/>
              <a:t>超全局变量</a:t>
            </a:r>
            <a:r>
              <a:rPr kumimoji="1" lang="en-US" altLang="zh-CN" dirty="0"/>
              <a:t>-$GLOBALS   </a:t>
            </a:r>
            <a:endParaRPr kumimoji="1" lang="en-US" altLang="zh-CN" dirty="0"/>
          </a:p>
          <a:p>
            <a:pPr marL="457200" lvl="1" indent="0">
              <a:buNone/>
            </a:pPr>
            <a:endParaRPr kumimoji="1" lang="en-US" altLang="zh-CN" dirty="0"/>
          </a:p>
          <a:p>
            <a:pPr marL="914400" lvl="2" indent="0">
              <a:buNone/>
            </a:pPr>
            <a:r>
              <a:rPr kumimoji="1" lang="en-US" altLang="zh-CN" dirty="0"/>
              <a:t>$GLOBALS — </a:t>
            </a:r>
            <a:r>
              <a:rPr kumimoji="1" lang="zh-CN" altLang="en-US" dirty="0"/>
              <a:t>引用全局作用域中可用的全部变量 一个包含了全部变量的全局组合 数组。 变量的名字就是数组的键。 </a:t>
            </a:r>
            <a:endParaRPr kumimoji="1" lang="en-US" altLang="zh-CN" dirty="0"/>
          </a:p>
          <a:p>
            <a:pPr marL="914400" lvl="2" indent="0">
              <a:buNone/>
            </a:pPr>
            <a:endParaRPr kumimoji="1" lang="zh-CN" altLang="en-US" dirty="0"/>
          </a:p>
          <a:p>
            <a:pPr marL="914400" lvl="2" indent="0">
              <a:buNone/>
            </a:pPr>
            <a:r>
              <a:rPr kumimoji="1" lang="en-US" altLang="zh-CN" dirty="0"/>
              <a:t>&lt;?</a:t>
            </a:r>
            <a:r>
              <a:rPr kumimoji="1" lang="en-US" altLang="zh-CN" dirty="0" err="1"/>
              <a:t>php</a:t>
            </a:r>
            <a:endParaRPr kumimoji="1" lang="en-US" altLang="zh-CN" dirty="0"/>
          </a:p>
          <a:p>
            <a:pPr marL="1371600" lvl="3" indent="0">
              <a:buNone/>
            </a:pPr>
            <a:r>
              <a:rPr kumimoji="1" lang="en-US" altLang="zh-CN" dirty="0"/>
              <a:t> function  test () { </a:t>
            </a:r>
            <a:endParaRPr kumimoji="1" lang="en-US" altLang="zh-CN" dirty="0"/>
          </a:p>
          <a:p>
            <a:pPr marL="1371600" lvl="3" indent="0">
              <a:buNone/>
            </a:pPr>
            <a:r>
              <a:rPr kumimoji="1" lang="en-US" altLang="zh-CN" dirty="0"/>
              <a:t>	$foo  =  "</a:t>
            </a:r>
            <a:r>
              <a:rPr kumimoji="1" lang="zh-CN" altLang="en-US" dirty="0"/>
              <a:t>我在</a:t>
            </a:r>
            <a:r>
              <a:rPr kumimoji="1" lang="en-US" altLang="zh-CN" dirty="0"/>
              <a:t>test</a:t>
            </a:r>
            <a:r>
              <a:rPr kumimoji="1" lang="zh-CN" altLang="en-US" dirty="0"/>
              <a:t>函数内</a:t>
            </a:r>
            <a:r>
              <a:rPr kumimoji="1" lang="en-US" altLang="zh-CN" dirty="0"/>
              <a:t>" ;</a:t>
            </a:r>
            <a:endParaRPr kumimoji="1" lang="en-US" altLang="zh-CN" dirty="0"/>
          </a:p>
          <a:p>
            <a:pPr marL="1371600" lvl="3" indent="0">
              <a:buNone/>
            </a:pPr>
            <a:r>
              <a:rPr kumimoji="1" lang="en-US" altLang="zh-CN" dirty="0"/>
              <a:t>    	echo  '$foo </a:t>
            </a:r>
            <a:r>
              <a:rPr kumimoji="1" lang="zh-CN" altLang="en-US" dirty="0"/>
              <a:t>全局作用域值为</a:t>
            </a:r>
            <a:r>
              <a:rPr kumimoji="1" lang="en-US" altLang="zh-CN" dirty="0"/>
              <a:t>: '  .  $GLOBALS [ "foo" ] .  "\n" ;</a:t>
            </a:r>
            <a:endParaRPr kumimoji="1" lang="en-US" altLang="zh-CN" dirty="0"/>
          </a:p>
          <a:p>
            <a:pPr marL="1371600" lvl="3" indent="0">
              <a:buNone/>
            </a:pPr>
            <a:r>
              <a:rPr kumimoji="1" lang="en-US" altLang="zh-CN" dirty="0"/>
              <a:t>   	</a:t>
            </a:r>
            <a:r>
              <a:rPr kumimoji="1" lang="en-US" altLang="zh-CN" dirty="0" smtClean="0"/>
              <a:t>echo  </a:t>
            </a:r>
            <a:r>
              <a:rPr kumimoji="1" lang="en-US" altLang="zh-CN" dirty="0"/>
              <a:t>'$foo </a:t>
            </a:r>
            <a:r>
              <a:rPr kumimoji="1" lang="zh-CN" altLang="en-US" dirty="0"/>
              <a:t>在当前局部作用域值为</a:t>
            </a:r>
            <a:r>
              <a:rPr kumimoji="1" lang="en-US" altLang="zh-CN" dirty="0"/>
              <a:t>: '  .  $foo  .  "\n" ; </a:t>
            </a:r>
            <a:endParaRPr kumimoji="1" lang="en-US" altLang="zh-CN" dirty="0"/>
          </a:p>
          <a:p>
            <a:pPr marL="1371600" lvl="3" indent="0">
              <a:buNone/>
            </a:pPr>
            <a:r>
              <a:rPr kumimoji="1" lang="en-US" altLang="zh-CN" dirty="0"/>
              <a:t> }</a:t>
            </a:r>
            <a:endParaRPr kumimoji="1" lang="en-US" altLang="zh-CN" dirty="0"/>
          </a:p>
          <a:p>
            <a:pPr marL="914400" lvl="2" indent="0">
              <a:buNone/>
            </a:pPr>
            <a:r>
              <a:rPr kumimoji="1" lang="en-US" altLang="zh-CN" dirty="0"/>
              <a:t>       $foo  =  "</a:t>
            </a:r>
            <a:r>
              <a:rPr kumimoji="1" lang="zh-CN" altLang="en-US" dirty="0"/>
              <a:t>我在外面</a:t>
            </a:r>
            <a:r>
              <a:rPr kumimoji="1" lang="en-US" altLang="zh-CN" dirty="0"/>
              <a:t>" ; test (); </a:t>
            </a:r>
            <a:endParaRPr kumimoji="1" lang="en-US" altLang="zh-CN" dirty="0"/>
          </a:p>
          <a:p>
            <a:pPr marL="914400" lvl="2" indent="0">
              <a:buNone/>
            </a:pPr>
            <a:r>
              <a:rPr kumimoji="1" lang="en-US" altLang="zh-CN" dirty="0"/>
              <a:t>?&gt;</a:t>
            </a: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118792"/>
            <a:ext cx="9996073" cy="5165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4. </a:t>
            </a:r>
            <a:r>
              <a:rPr kumimoji="1" lang="zh-CN" altLang="en-US" dirty="0"/>
              <a:t>超全局变量</a:t>
            </a:r>
            <a:r>
              <a:rPr kumimoji="1" lang="en-US" altLang="zh-CN" dirty="0" smtClean="0"/>
              <a:t>---》$_</a:t>
            </a:r>
            <a:r>
              <a:rPr kumimoji="1" lang="en-US" altLang="zh-CN" dirty="0"/>
              <a:t>SERVER   </a:t>
            </a:r>
            <a:endParaRPr kumimoji="1" lang="en-US" altLang="zh-CN" dirty="0"/>
          </a:p>
          <a:p>
            <a:pPr marL="457200" lvl="1" indent="0">
              <a:buNone/>
            </a:pPr>
            <a:endParaRPr kumimoji="1" lang="en-US" altLang="zh-CN" dirty="0"/>
          </a:p>
          <a:p>
            <a:pPr marL="914400" lvl="2" indent="0">
              <a:buNone/>
            </a:pPr>
            <a:r>
              <a:rPr kumimoji="1" lang="en-US" altLang="zh-CN" dirty="0"/>
              <a:t>$_SERVER </a:t>
            </a:r>
            <a:r>
              <a:rPr kumimoji="1" lang="zh-CN" altLang="en-US" dirty="0"/>
              <a:t>该全局变量包含着服务器和客户端配置及当前请求环境的有关信息</a:t>
            </a:r>
            <a:endParaRPr kumimoji="1" lang="zh-CN" altLang="en-US" dirty="0"/>
          </a:p>
          <a:p>
            <a:pPr marL="914400" lvl="2" indent="0">
              <a:buNone/>
            </a:pPr>
            <a:r>
              <a:rPr kumimoji="1" lang="en-US" altLang="zh-CN" dirty="0"/>
              <a:t>$_SERVER['SERVER_NAME']; : </a:t>
            </a:r>
            <a:r>
              <a:rPr kumimoji="1" lang="zh-CN" altLang="en-US" dirty="0"/>
              <a:t>当前运行脚本所在的服务器的主机名</a:t>
            </a:r>
            <a:endParaRPr kumimoji="1" lang="zh-CN" altLang="en-US" dirty="0"/>
          </a:p>
          <a:p>
            <a:pPr marL="914400" lvl="2" indent="0">
              <a:buNone/>
            </a:pPr>
            <a:r>
              <a:rPr kumimoji="1" lang="en-US" altLang="zh-CN" dirty="0"/>
              <a:t>$_SERVER['REMOTE_ADDR']: </a:t>
            </a:r>
            <a:r>
              <a:rPr kumimoji="1" lang="zh-CN" altLang="en-US" dirty="0"/>
              <a:t>客户端</a:t>
            </a:r>
            <a:r>
              <a:rPr kumimoji="1" lang="en-US" altLang="zh-CN" dirty="0"/>
              <a:t>IP</a:t>
            </a:r>
            <a:r>
              <a:rPr kumimoji="1" lang="zh-CN" altLang="en-US" dirty="0"/>
              <a:t>地址</a:t>
            </a:r>
            <a:endParaRPr kumimoji="1" lang="zh-CN" altLang="en-US" dirty="0"/>
          </a:p>
          <a:p>
            <a:pPr marL="914400" lvl="2" indent="0">
              <a:buNone/>
            </a:pPr>
            <a:r>
              <a:rPr kumimoji="1" lang="en-US" altLang="zh-CN" dirty="0"/>
              <a:t>$_SERVER['REQUEST_URI'] : URL</a:t>
            </a:r>
            <a:r>
              <a:rPr kumimoji="1" lang="zh-CN" altLang="en-US" dirty="0"/>
              <a:t>的路径部份</a:t>
            </a:r>
            <a:endParaRPr kumimoji="1" lang="zh-CN" altLang="en-US" dirty="0"/>
          </a:p>
          <a:p>
            <a:pPr marL="914400" lvl="2" indent="0">
              <a:buNone/>
            </a:pPr>
            <a:r>
              <a:rPr kumimoji="1" lang="en-US" altLang="zh-CN" dirty="0"/>
              <a:t>$_SERVER['HTTP_USER_AGENT']  :  </a:t>
            </a:r>
            <a:r>
              <a:rPr kumimoji="1" lang="zh-CN" altLang="en-US" dirty="0"/>
              <a:t>操作系统和浏览器的有关信息</a:t>
            </a:r>
            <a:endParaRPr kumimoji="1" lang="zh-CN" altLang="en-US"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118792"/>
            <a:ext cx="9996073" cy="5165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4. </a:t>
            </a:r>
            <a:r>
              <a:rPr kumimoji="1" lang="zh-CN" altLang="en-US" dirty="0"/>
              <a:t>超全局变量</a:t>
            </a:r>
            <a:r>
              <a:rPr kumimoji="1" lang="en-US" altLang="zh-CN" dirty="0" smtClean="0"/>
              <a:t>----》$_</a:t>
            </a:r>
            <a:r>
              <a:rPr kumimoji="1" lang="en-US" altLang="zh-CN" dirty="0"/>
              <a:t>GET   </a:t>
            </a:r>
            <a:endParaRPr kumimoji="1" lang="en-US" altLang="zh-CN" dirty="0"/>
          </a:p>
          <a:p>
            <a:pPr marL="457200" lvl="1" indent="0">
              <a:buNone/>
            </a:pPr>
            <a:endParaRPr kumimoji="1" lang="en-US" altLang="zh-CN" dirty="0"/>
          </a:p>
          <a:p>
            <a:pPr marL="457200" lvl="1" indent="0">
              <a:buNone/>
            </a:pPr>
            <a:r>
              <a:rPr kumimoji="1" lang="zh-CN" altLang="en-US" dirty="0"/>
              <a:t>该变量包含使用 </a:t>
            </a:r>
            <a:r>
              <a:rPr kumimoji="1" lang="en-US" altLang="zh-CN" dirty="0"/>
              <a:t>GET </a:t>
            </a:r>
            <a:r>
              <a:rPr kumimoji="1" lang="zh-CN" altLang="en-US" dirty="0"/>
              <a:t>方法传递的参数的有关信息</a:t>
            </a:r>
            <a:r>
              <a:rPr kumimoji="1" lang="en-US" altLang="zh-CN" dirty="0"/>
              <a:t>;</a:t>
            </a:r>
            <a:endParaRPr kumimoji="1" lang="en-US" altLang="zh-CN" dirty="0"/>
          </a:p>
          <a:p>
            <a:pPr marL="457200" lvl="1" indent="0">
              <a:buNone/>
            </a:pPr>
            <a:endParaRPr kumimoji="1" lang="en-US" altLang="zh-CN" dirty="0"/>
          </a:p>
          <a:p>
            <a:pPr marL="457200" lvl="1" indent="0">
              <a:buNone/>
            </a:pPr>
            <a:r>
              <a:rPr kumimoji="1" lang="zh-CN" altLang="en-US" dirty="0"/>
              <a:t>例：</a:t>
            </a:r>
            <a:endParaRPr kumimoji="1" lang="zh-CN" altLang="en-US" dirty="0"/>
          </a:p>
          <a:p>
            <a:pPr marL="914400" lvl="2" indent="0">
              <a:buNone/>
            </a:pPr>
            <a:r>
              <a:rPr kumimoji="1" lang="en-US" altLang="zh-CN" dirty="0"/>
              <a:t>url: http://localhost/test.php?id=100&amp;page=2</a:t>
            </a:r>
            <a:endParaRPr kumimoji="1" lang="en-US" altLang="zh-CN" dirty="0"/>
          </a:p>
          <a:p>
            <a:pPr marL="914400" lvl="2" indent="0">
              <a:buNone/>
            </a:pPr>
            <a:r>
              <a:rPr kumimoji="1" lang="en-US" altLang="zh-CN" dirty="0"/>
              <a:t>$id = $_GET['id'];//100</a:t>
            </a:r>
            <a:endParaRPr kumimoji="1" lang="en-US" altLang="zh-CN" dirty="0"/>
          </a:p>
          <a:p>
            <a:pPr marL="914400" lvl="2" indent="0">
              <a:buNone/>
            </a:pPr>
            <a:r>
              <a:rPr kumimoji="1" lang="en-US" altLang="zh-CN" dirty="0"/>
              <a:t>$page = $_GET['page'];//2</a:t>
            </a: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118792"/>
            <a:ext cx="9996073" cy="51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endParaRPr kumimoji="1" lang="zh-CN" altLang="en-US" sz="2400" b="1" dirty="0"/>
          </a:p>
          <a:p>
            <a:pPr marL="457200" lvl="1" indent="0">
              <a:buNone/>
            </a:pPr>
            <a:r>
              <a:rPr kumimoji="1" lang="en-US" altLang="zh-CN" dirty="0"/>
              <a:t>4. </a:t>
            </a:r>
            <a:r>
              <a:rPr kumimoji="1" lang="zh-CN" altLang="en-US" dirty="0"/>
              <a:t>超全局变量</a:t>
            </a:r>
            <a:r>
              <a:rPr kumimoji="1" lang="en-US" altLang="zh-CN" dirty="0"/>
              <a:t>-$_POST   </a:t>
            </a:r>
            <a:endParaRPr kumimoji="1" lang="en-US" altLang="zh-CN" dirty="0"/>
          </a:p>
          <a:p>
            <a:pPr marL="457200" lvl="1" indent="0">
              <a:buNone/>
            </a:pPr>
            <a:endParaRPr kumimoji="1" lang="en-US" altLang="zh-CN" dirty="0"/>
          </a:p>
          <a:p>
            <a:pPr marL="457200" lvl="1" indent="0">
              <a:buNone/>
            </a:pPr>
            <a:r>
              <a:rPr kumimoji="1" lang="zh-CN" altLang="en-US" dirty="0"/>
              <a:t>该变量包含使用 </a:t>
            </a:r>
            <a:r>
              <a:rPr kumimoji="1" lang="en-US" altLang="zh-CN" dirty="0"/>
              <a:t>POST </a:t>
            </a:r>
            <a:r>
              <a:rPr kumimoji="1" lang="zh-CN" altLang="en-US" dirty="0"/>
              <a:t>方法传递的参数的有关信息</a:t>
            </a:r>
            <a:r>
              <a:rPr kumimoji="1" lang="en-US" altLang="zh-CN" dirty="0"/>
              <a:t>;</a:t>
            </a:r>
            <a:endParaRPr kumimoji="1" lang="en-US" altLang="zh-CN" dirty="0"/>
          </a:p>
          <a:p>
            <a:pPr marL="457200" lvl="1" indent="0">
              <a:buNone/>
            </a:pPr>
            <a:r>
              <a:rPr kumimoji="1" lang="zh-CN" altLang="en-US" dirty="0"/>
              <a:t>例：</a:t>
            </a:r>
            <a:endParaRPr kumimoji="1" lang="en-US" altLang="zh-CN" dirty="0"/>
          </a:p>
          <a:p>
            <a:pPr marL="1371600" lvl="3" indent="0">
              <a:buNone/>
            </a:pPr>
            <a:r>
              <a:rPr kumimoji="1" lang="en-US" altLang="zh-CN" dirty="0"/>
              <a:t>html:</a:t>
            </a:r>
            <a:endParaRPr kumimoji="1" lang="en-US" altLang="zh-CN" dirty="0"/>
          </a:p>
          <a:p>
            <a:pPr marL="1828800" lvl="4" indent="0">
              <a:buNone/>
            </a:pPr>
            <a:r>
              <a:rPr kumimoji="1" lang="en-US" altLang="zh-CN" dirty="0"/>
              <a:t>&lt;form name="</a:t>
            </a:r>
            <a:r>
              <a:rPr kumimoji="1" lang="en-US" altLang="zh-CN" dirty="0" err="1"/>
              <a:t>reg</a:t>
            </a:r>
            <a:r>
              <a:rPr kumimoji="1" lang="en-US" altLang="zh-CN" dirty="0"/>
              <a:t>" action="</a:t>
            </a:r>
            <a:r>
              <a:rPr kumimoji="1" lang="en-US" altLang="zh-CN" dirty="0" err="1"/>
              <a:t>test.php</a:t>
            </a:r>
            <a:r>
              <a:rPr kumimoji="1" lang="en-US" altLang="zh-CN" dirty="0"/>
              <a:t>" method="post"&gt; </a:t>
            </a:r>
            <a:endParaRPr kumimoji="1" lang="en-US" altLang="zh-CN" dirty="0"/>
          </a:p>
          <a:p>
            <a:pPr marL="2286000" lvl="5" indent="0">
              <a:buNone/>
            </a:pPr>
            <a:r>
              <a:rPr kumimoji="1" lang="zh-CN" altLang="en-US" dirty="0"/>
              <a:t>用户名：</a:t>
            </a:r>
            <a:r>
              <a:rPr kumimoji="1" lang="en-US" altLang="zh-CN" dirty="0"/>
              <a:t>&lt;input type="text" name="username" /&gt; </a:t>
            </a:r>
            <a:endParaRPr kumimoji="1" lang="en-US" altLang="zh-CN" dirty="0"/>
          </a:p>
          <a:p>
            <a:pPr marL="2286000" lvl="5" indent="0">
              <a:buNone/>
            </a:pPr>
            <a:r>
              <a:rPr kumimoji="1" lang="zh-CN" altLang="en-US" dirty="0"/>
              <a:t>密码</a:t>
            </a:r>
            <a:r>
              <a:rPr kumimoji="1" lang="en-US" altLang="zh-CN" dirty="0"/>
              <a:t>: &lt;input type="password” name="</a:t>
            </a:r>
            <a:r>
              <a:rPr kumimoji="1" lang="en-US" altLang="zh-CN" dirty="0" err="1"/>
              <a:t>passwd</a:t>
            </a:r>
            <a:r>
              <a:rPr kumimoji="1" lang="en-US" altLang="zh-CN" dirty="0"/>
              <a:t>"/&gt; </a:t>
            </a:r>
            <a:endParaRPr kumimoji="1" lang="en-US" altLang="zh-CN" dirty="0"/>
          </a:p>
          <a:p>
            <a:pPr marL="2286000" lvl="5" indent="0">
              <a:buNone/>
            </a:pPr>
            <a:r>
              <a:rPr kumimoji="1" lang="en-US" altLang="zh-CN" dirty="0"/>
              <a:t>&lt;input type="submit" value="</a:t>
            </a:r>
            <a:r>
              <a:rPr kumimoji="1" lang="zh-CN" altLang="en-US" dirty="0"/>
              <a:t>提交</a:t>
            </a:r>
            <a:r>
              <a:rPr kumimoji="1" lang="en-US" altLang="zh-CN" dirty="0"/>
              <a:t>" /&gt; </a:t>
            </a:r>
            <a:endParaRPr kumimoji="1" lang="en-US" altLang="zh-CN" dirty="0"/>
          </a:p>
          <a:p>
            <a:pPr marL="1828800" lvl="4" indent="0">
              <a:buNone/>
            </a:pPr>
            <a:r>
              <a:rPr kumimoji="1" lang="en-US" altLang="zh-CN" dirty="0"/>
              <a:t>&lt;/form&gt;</a:t>
            </a:r>
            <a:endParaRPr kumimoji="1" lang="en-US" altLang="zh-CN" dirty="0"/>
          </a:p>
          <a:p>
            <a:pPr marL="1371600" lvl="3" indent="0">
              <a:buNone/>
            </a:pPr>
            <a:endParaRPr kumimoji="1" lang="en-US" altLang="zh-CN" dirty="0"/>
          </a:p>
          <a:p>
            <a:pPr marL="1371600" lvl="3" indent="0">
              <a:buNone/>
            </a:pPr>
            <a:r>
              <a:rPr kumimoji="1" lang="en-US" altLang="zh-CN" dirty="0" err="1"/>
              <a:t>php</a:t>
            </a:r>
            <a:r>
              <a:rPr kumimoji="1" lang="en-US" altLang="zh-CN" dirty="0"/>
              <a:t>:</a:t>
            </a:r>
            <a:endParaRPr kumimoji="1" lang="en-US" altLang="zh-CN" dirty="0"/>
          </a:p>
          <a:p>
            <a:pPr marL="1828800" lvl="4" indent="0">
              <a:buNone/>
            </a:pPr>
            <a:r>
              <a:rPr kumimoji="1" lang="en-US" altLang="zh-CN" dirty="0"/>
              <a:t>$username = $_POST[‘username’];</a:t>
            </a:r>
            <a:endParaRPr kumimoji="1" lang="en-US" altLang="zh-CN" dirty="0"/>
          </a:p>
          <a:p>
            <a:pPr marL="1828800" lvl="4" indent="0">
              <a:buNone/>
            </a:pPr>
            <a:r>
              <a:rPr kumimoji="1" lang="en-US" altLang="zh-CN" dirty="0"/>
              <a:t>$</a:t>
            </a:r>
            <a:r>
              <a:rPr kumimoji="1" lang="en-US" altLang="zh-CN" dirty="0" err="1"/>
              <a:t>passwd</a:t>
            </a:r>
            <a:r>
              <a:rPr kumimoji="1" lang="en-US" altLang="zh-CN" dirty="0"/>
              <a:t> = $_POST[‘</a:t>
            </a:r>
            <a:r>
              <a:rPr kumimoji="1" lang="en-US" altLang="zh-CN" dirty="0" err="1"/>
              <a:t>passwd</a:t>
            </a:r>
            <a:r>
              <a:rPr kumimoji="1" lang="en-US" altLang="zh-CN" dirty="0"/>
              <a:t>’];</a:t>
            </a:r>
            <a:endParaRPr kumimoji="1" lang="en-US" altLang="zh-CN" dirty="0"/>
          </a:p>
          <a:p>
            <a:pPr marL="457200" lvl="1" indent="0">
              <a:buNone/>
            </a:pPr>
            <a:endParaRPr kumimoji="1" lang="zh-CN" alt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3089307" cy="430887"/>
          </a:xfrm>
          <a:prstGeom prst="rect">
            <a:avLst/>
          </a:prstGeom>
          <a:noFill/>
        </p:spPr>
        <p:txBody>
          <a:bodyPr wrap="none" rtlCol="0">
            <a:spAutoFit/>
          </a:bodyPr>
          <a:lstStyle/>
          <a:p>
            <a:r>
              <a:rPr kumimoji="1" lang="en-US" altLang="zh-CN" sz="2200" dirty="0" err="1">
                <a:latin typeface="微软雅黑" panose="020B0503020204020204" charset="-122"/>
                <a:ea typeface="微软雅黑" panose="020B0503020204020204" charset="-122"/>
                <a:cs typeface="微软雅黑" panose="020B0503020204020204" charset="-122"/>
              </a:rPr>
              <a:t>Php</a:t>
            </a:r>
            <a:r>
              <a:rPr kumimoji="1" lang="zh-CN" altLang="en-US" sz="2200" dirty="0">
                <a:latin typeface="微软雅黑" panose="020B0503020204020204" charset="-122"/>
                <a:ea typeface="微软雅黑" panose="020B0503020204020204" charset="-122"/>
                <a:cs typeface="微软雅黑" panose="020B0503020204020204" charset="-122"/>
              </a:rPr>
              <a:t>基本语法</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zh-CN" altLang="en-US" sz="2200" dirty="0">
                <a:latin typeface="微软雅黑" panose="020B0503020204020204" charset="-122"/>
                <a:ea typeface="微软雅黑" panose="020B0503020204020204" charset="-122"/>
                <a:cs typeface="微软雅黑" panose="020B0503020204020204" charset="-122"/>
              </a:rPr>
              <a:t>变量声明</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118792"/>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a:t>PHP</a:t>
            </a:r>
            <a:r>
              <a:rPr kumimoji="1" lang="zh-CN" altLang="en-US" sz="2400" b="1" dirty="0"/>
              <a:t>变量声明</a:t>
            </a:r>
            <a:endParaRPr kumimoji="1" lang="en-US" altLang="zh-CN" sz="2400" b="1" dirty="0"/>
          </a:p>
          <a:p>
            <a:pPr marL="0" indent="0">
              <a:buNone/>
            </a:pPr>
            <a:r>
              <a:rPr kumimoji="1" lang="en-US" altLang="zh-CN" sz="2400" b="1" dirty="0"/>
              <a:t>   </a:t>
            </a:r>
            <a:r>
              <a:rPr kumimoji="1" lang="en-US" altLang="zh-CN" sz="2400" dirty="0"/>
              <a:t>4. </a:t>
            </a:r>
            <a:r>
              <a:rPr kumimoji="1" lang="zh-CN" altLang="en-US" sz="2400" dirty="0"/>
              <a:t>超全局变量</a:t>
            </a:r>
            <a:endParaRPr kumimoji="1" lang="en-US" altLang="zh-CN" sz="2400" dirty="0"/>
          </a:p>
          <a:p>
            <a:pPr marL="0" indent="0">
              <a:buNone/>
            </a:pPr>
            <a:endParaRPr kumimoji="1" lang="zh-CN" altLang="en-US" sz="2400" dirty="0"/>
          </a:p>
          <a:p>
            <a:pPr marL="914400" lvl="2" indent="0">
              <a:buNone/>
            </a:pPr>
            <a:r>
              <a:rPr kumimoji="1" lang="en-US" altLang="zh-CN" dirty="0"/>
              <a:t>$_COOKIE   </a:t>
            </a:r>
            <a:endParaRPr kumimoji="1" lang="en-US" altLang="zh-CN" dirty="0"/>
          </a:p>
          <a:p>
            <a:pPr marL="1371600" lvl="3" indent="0">
              <a:buNone/>
            </a:pPr>
            <a:r>
              <a:rPr kumimoji="1" lang="zh-CN" altLang="en-US" dirty="0"/>
              <a:t>通过 </a:t>
            </a:r>
            <a:r>
              <a:rPr kumimoji="1" lang="en-US" altLang="zh-CN" dirty="0"/>
              <a:t>HTTP Cookies </a:t>
            </a:r>
            <a:r>
              <a:rPr kumimoji="1" lang="zh-CN" altLang="en-US" dirty="0"/>
              <a:t>方式传递给当前脚本的变量的 数组 。 </a:t>
            </a:r>
            <a:endParaRPr kumimoji="1" lang="zh-CN" altLang="en-US" dirty="0"/>
          </a:p>
          <a:p>
            <a:pPr marL="1371600" lvl="3" indent="0">
              <a:buNone/>
            </a:pPr>
            <a:r>
              <a:rPr kumimoji="1" lang="en-US" altLang="zh-CN" dirty="0"/>
              <a:t>&lt;?</a:t>
            </a:r>
            <a:r>
              <a:rPr kumimoji="1" lang="en-US" altLang="zh-CN" dirty="0" err="1"/>
              <a:t>php</a:t>
            </a:r>
            <a:r>
              <a:rPr kumimoji="1" lang="en-US" altLang="zh-CN" dirty="0"/>
              <a:t> echo  'Hello '  .  </a:t>
            </a:r>
            <a:r>
              <a:rPr kumimoji="1" lang="en-US" altLang="zh-CN" dirty="0" err="1"/>
              <a:t>htmlspecialchars</a:t>
            </a:r>
            <a:r>
              <a:rPr kumimoji="1" lang="en-US" altLang="zh-CN" dirty="0"/>
              <a:t> ( $_COOKIE [ "name" ]) .  '!' ; ?&gt; </a:t>
            </a:r>
            <a:endParaRPr kumimoji="1" lang="en-US" altLang="zh-CN" dirty="0"/>
          </a:p>
          <a:p>
            <a:pPr marL="914400" lvl="2" indent="0">
              <a:buNone/>
            </a:pPr>
            <a:r>
              <a:rPr kumimoji="1" lang="en-US" altLang="zh-CN" dirty="0"/>
              <a:t>$_REQUEST   $_REQUEST</a:t>
            </a:r>
            <a:endParaRPr kumimoji="1" lang="en-US" altLang="zh-CN" dirty="0"/>
          </a:p>
          <a:p>
            <a:pPr marL="1371600" lvl="3" indent="0">
              <a:buNone/>
            </a:pPr>
            <a:r>
              <a:rPr kumimoji="1" lang="en-US" altLang="zh-CN" dirty="0"/>
              <a:t>$_REQUEST — HTTP Request </a:t>
            </a:r>
            <a:r>
              <a:rPr kumimoji="1" lang="zh-CN" altLang="en-US" dirty="0"/>
              <a:t>变量 </a:t>
            </a:r>
            <a:endParaRPr kumimoji="1" lang="zh-CN" altLang="en-US" dirty="0"/>
          </a:p>
          <a:p>
            <a:pPr marL="1371600" lvl="3" indent="0">
              <a:buNone/>
            </a:pPr>
            <a:r>
              <a:rPr kumimoji="1" lang="zh-CN" altLang="en-US" dirty="0"/>
              <a:t>默认情况下包含了 </a:t>
            </a:r>
            <a:r>
              <a:rPr kumimoji="1" lang="en-US" altLang="zh-CN" dirty="0"/>
              <a:t>$_GET  </a:t>
            </a:r>
            <a:r>
              <a:rPr kumimoji="1" lang="zh-CN" altLang="en-US" dirty="0"/>
              <a:t>， </a:t>
            </a:r>
            <a:r>
              <a:rPr kumimoji="1" lang="en-US" altLang="zh-CN" dirty="0"/>
              <a:t>$_POST   </a:t>
            </a:r>
            <a:r>
              <a:rPr kumimoji="1" lang="zh-CN" altLang="en-US" dirty="0"/>
              <a:t>和 </a:t>
            </a:r>
            <a:r>
              <a:rPr kumimoji="1" lang="en-US" altLang="zh-CN" dirty="0"/>
              <a:t>$_COOKIE   </a:t>
            </a:r>
            <a:r>
              <a:rPr kumimoji="1" lang="zh-CN" altLang="en-US" dirty="0"/>
              <a:t>的 数组 。 </a:t>
            </a:r>
            <a:endParaRPr kumimoji="1" lang="zh-CN" altLang="en-US" dirty="0"/>
          </a:p>
          <a:p>
            <a:pPr marL="914400" lvl="2" indent="0">
              <a:buNone/>
            </a:pPr>
            <a:r>
              <a:rPr kumimoji="1" lang="en-US" altLang="zh-CN" dirty="0"/>
              <a:t>$_FILES   </a:t>
            </a:r>
            <a:endParaRPr kumimoji="1" lang="en-US" altLang="zh-CN" dirty="0"/>
          </a:p>
          <a:p>
            <a:pPr marL="1371600" lvl="3" indent="0">
              <a:buNone/>
            </a:pPr>
            <a:r>
              <a:rPr kumimoji="1" lang="zh-CN" altLang="en-US" dirty="0"/>
              <a:t>与上传文件有关的变量数组</a:t>
            </a:r>
            <a:endParaRPr kumimoji="1" lang="zh-CN" altLang="en-US" dirty="0"/>
          </a:p>
          <a:p>
            <a:pPr marL="914400" lvl="2" indent="0">
              <a:buNone/>
            </a:pPr>
            <a:r>
              <a:rPr kumimoji="1" lang="en-US" altLang="zh-CN" dirty="0"/>
              <a:t>$_SESSION   </a:t>
            </a:r>
            <a:endParaRPr kumimoji="1" lang="en-US" altLang="zh-CN" dirty="0"/>
          </a:p>
          <a:p>
            <a:pPr marL="1371600" lvl="3" indent="0">
              <a:buNone/>
            </a:pPr>
            <a:r>
              <a:rPr kumimoji="1" lang="zh-CN" altLang="en-US" dirty="0"/>
              <a:t>当前脚本可用 </a:t>
            </a:r>
            <a:r>
              <a:rPr kumimoji="1" lang="en-US" altLang="zh-CN" dirty="0"/>
              <a:t>SESSION </a:t>
            </a:r>
            <a:r>
              <a:rPr kumimoji="1" lang="zh-CN" altLang="en-US" dirty="0"/>
              <a:t>变量的数组。</a:t>
            </a:r>
            <a:endParaRPr kumimoji="1" lang="zh-CN" altLang="en-US" dirty="0"/>
          </a:p>
          <a:p>
            <a:pPr marL="914400" lvl="2" indent="0">
              <a:buNone/>
            </a:pPr>
            <a:endParaRPr kumimoji="1"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6916" y="130627"/>
            <a:ext cx="1838965"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基本数据类型</a:t>
            </a:r>
            <a:r>
              <a:rPr kumimoji="1" lang="en-US" altLang="zh-CN" sz="2400" b="1" dirty="0" smtClean="0"/>
              <a:t>-</a:t>
            </a:r>
            <a:r>
              <a:rPr kumimoji="1" lang="zh-CN" altLang="en-US" sz="2400" b="1" dirty="0" smtClean="0"/>
              <a:t>字符串</a:t>
            </a:r>
            <a:endParaRPr kumimoji="1" lang="en-US" altLang="zh-CN" sz="2400" b="1" dirty="0" smtClean="0"/>
          </a:p>
          <a:p>
            <a:pPr marL="0" indent="0">
              <a:buNone/>
            </a:pPr>
            <a:endParaRPr kumimoji="1" lang="en-US" altLang="zh-CN" sz="2400" b="1" dirty="0" smtClean="0"/>
          </a:p>
          <a:p>
            <a:pPr marL="457200" lvl="1" indent="0">
              <a:buNone/>
            </a:pPr>
            <a:r>
              <a:rPr kumimoji="1" lang="zh-CN" altLang="en-US" sz="2000" dirty="0" smtClean="0"/>
              <a:t>字符串有三种定义方式：单引号，双引号，定界符</a:t>
            </a:r>
            <a:r>
              <a:rPr kumimoji="1" lang="en-US" altLang="zh-CN" sz="2000" dirty="0" smtClean="0"/>
              <a:t>(</a:t>
            </a:r>
            <a:r>
              <a:rPr kumimoji="1" lang="en-US" altLang="zh-CN" sz="2000" dirty="0" err="1" smtClean="0"/>
              <a:t>heredoc</a:t>
            </a:r>
            <a:r>
              <a:rPr kumimoji="1" lang="en-US" altLang="zh-CN" sz="2000" dirty="0" smtClean="0"/>
              <a:t>);</a:t>
            </a:r>
            <a:endParaRPr kumimoji="1" lang="en-US" altLang="zh-CN" sz="2000" dirty="0" smtClean="0"/>
          </a:p>
          <a:p>
            <a:pPr marL="457200" lvl="1" indent="0">
              <a:buNone/>
            </a:pPr>
            <a:endParaRPr kumimoji="1" lang="en-US" altLang="zh-CN" sz="2000" dirty="0" smtClean="0"/>
          </a:p>
          <a:p>
            <a:pPr marL="457200" lvl="1" indent="0">
              <a:buNone/>
            </a:pPr>
            <a:r>
              <a:rPr kumimoji="1" lang="zh-CN" altLang="en-US" sz="2000" dirty="0" smtClean="0"/>
              <a:t>单引号字符串中出现的变量不会被变量的值替代</a:t>
            </a:r>
            <a:r>
              <a:rPr kumimoji="1" lang="en-US" altLang="zh-CN" sz="2000" dirty="0" smtClean="0"/>
              <a:t>;</a:t>
            </a:r>
            <a:endParaRPr kumimoji="1" lang="en-US" altLang="zh-CN" sz="2000" dirty="0" smtClean="0"/>
          </a:p>
          <a:p>
            <a:pPr marL="457200" lvl="1" indent="0">
              <a:buNone/>
            </a:pPr>
            <a:r>
              <a:rPr kumimoji="1" lang="zh-CN" altLang="en-US" sz="2000" dirty="0" smtClean="0"/>
              <a:t>双引号字符串中最重要的一点是其中的变量会被变量值替代</a:t>
            </a:r>
            <a:r>
              <a:rPr kumimoji="1" lang="en-US" altLang="zh-CN" sz="2000" dirty="0" smtClean="0"/>
              <a:t>;</a:t>
            </a:r>
            <a:endParaRPr kumimoji="1" lang="en-US" altLang="zh-CN" sz="2000" dirty="0" smtClean="0"/>
          </a:p>
          <a:p>
            <a:pPr marL="457200" lvl="1" indent="0">
              <a:buNone/>
            </a:pPr>
            <a:r>
              <a:rPr kumimoji="1" lang="zh-CN" altLang="en-US" sz="2000" dirty="0" smtClean="0"/>
              <a:t>如果遇到美元符号</a:t>
            </a:r>
            <a:r>
              <a:rPr kumimoji="1" lang="en-US" altLang="zh-CN" sz="2000" dirty="0" smtClean="0"/>
              <a:t>($),</a:t>
            </a:r>
            <a:r>
              <a:rPr kumimoji="1" lang="zh-CN" altLang="en-US" sz="2000" dirty="0" smtClean="0"/>
              <a:t>解析器会尽可能多地取得后面的字符以组成一个合法的变量名</a:t>
            </a:r>
            <a:endParaRPr kumimoji="1" lang="zh-CN" altLang="en-US" sz="2000" dirty="0" smtClean="0"/>
          </a:p>
          <a:p>
            <a:pPr marL="457200" lvl="1" indent="0">
              <a:buNone/>
            </a:pPr>
            <a:r>
              <a:rPr kumimoji="1" lang="zh-CN" altLang="en-US" sz="2000" dirty="0" smtClean="0"/>
              <a:t>如果想明确的指定名字的结束，用花括号把变量名括起来。</a:t>
            </a:r>
            <a:endParaRPr kumimoji="1" lang="en-US" altLang="zh-CN" sz="2000" dirty="0" smtClean="0"/>
          </a:p>
          <a:p>
            <a:pPr marL="457200" lvl="1" indent="0">
              <a:buNone/>
            </a:pPr>
            <a:endParaRPr kumimoji="1" lang="zh-CN" altLang="en-US" sz="2000" dirty="0" smtClean="0"/>
          </a:p>
          <a:p>
            <a:pPr marL="457200" lvl="1" indent="0">
              <a:buNone/>
            </a:pPr>
            <a:r>
              <a:rPr kumimoji="1" lang="zh-CN" altLang="en-US" sz="2000" dirty="0" smtClean="0"/>
              <a:t>例：</a:t>
            </a:r>
            <a:endParaRPr kumimoji="1" lang="zh-CN" altLang="en-US" sz="2000" dirty="0" smtClean="0"/>
          </a:p>
          <a:p>
            <a:pPr marL="457200" lvl="1" indent="0">
              <a:buNone/>
            </a:pPr>
            <a:r>
              <a:rPr kumimoji="1" lang="en-US" altLang="zh-CN" sz="2000" dirty="0" smtClean="0"/>
              <a:t>	$beer = "Heineken";</a:t>
            </a:r>
            <a:endParaRPr kumimoji="1" lang="en-US" altLang="zh-CN" sz="2000" dirty="0" smtClean="0"/>
          </a:p>
          <a:p>
            <a:pPr marL="457200" lvl="1" indent="0">
              <a:buNone/>
            </a:pPr>
            <a:r>
              <a:rPr kumimoji="1" lang="en-US" altLang="zh-CN" sz="2000" dirty="0" smtClean="0"/>
              <a:t>	echo "He drank some {$beer}s";</a:t>
            </a:r>
            <a:endParaRPr kumimoji="1"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基本数据类型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基本数据类型</a:t>
            </a:r>
            <a:r>
              <a:rPr kumimoji="1" lang="en-US" altLang="zh-CN" sz="2400" b="1" dirty="0" smtClean="0"/>
              <a:t>-</a:t>
            </a:r>
            <a:r>
              <a:rPr kumimoji="1" lang="zh-CN" altLang="en-US" sz="2400" b="1" dirty="0" smtClean="0"/>
              <a:t>定界符</a:t>
            </a:r>
            <a:endParaRPr kumimoji="1" lang="en-US" altLang="zh-CN" sz="2400" b="1" dirty="0" smtClean="0"/>
          </a:p>
          <a:p>
            <a:pPr marL="0" indent="0">
              <a:buNone/>
            </a:pPr>
            <a:endParaRPr kumimoji="1" lang="en-US" altLang="zh-CN" sz="2400" b="1" dirty="0" smtClean="0"/>
          </a:p>
          <a:p>
            <a:pPr marL="457200" lvl="1" indent="0">
              <a:buNone/>
            </a:pPr>
            <a:r>
              <a:rPr kumimoji="1" lang="zh-CN" altLang="en-US" sz="2000" dirty="0" smtClean="0"/>
              <a:t>字符串定界的方法使用定界符语法 </a:t>
            </a:r>
            <a:r>
              <a:rPr kumimoji="1" lang="en-US" altLang="zh-CN" sz="2000" dirty="0" smtClean="0"/>
              <a:t>"&lt;&lt;&lt;"</a:t>
            </a:r>
            <a:endParaRPr kumimoji="1" lang="en-US" altLang="zh-CN" sz="2000" dirty="0" smtClean="0"/>
          </a:p>
          <a:p>
            <a:pPr marL="457200" lvl="1" indent="0">
              <a:buNone/>
            </a:pPr>
            <a:r>
              <a:rPr kumimoji="1" lang="zh-CN" altLang="en-US" sz="2000" dirty="0" smtClean="0"/>
              <a:t>例：</a:t>
            </a:r>
            <a:endParaRPr kumimoji="1" lang="zh-CN" altLang="en-US" sz="2000" dirty="0" smtClean="0"/>
          </a:p>
          <a:p>
            <a:pPr marL="914400" lvl="2" indent="0">
              <a:buNone/>
            </a:pPr>
            <a:r>
              <a:rPr kumimoji="1" lang="en-US" altLang="zh-CN" sz="1600" dirty="0" smtClean="0"/>
              <a:t>$</a:t>
            </a:r>
            <a:r>
              <a:rPr kumimoji="1" lang="en-US" altLang="zh-CN" sz="1600" dirty="0" err="1" smtClean="0"/>
              <a:t>str</a:t>
            </a:r>
            <a:r>
              <a:rPr kumimoji="1" lang="en-US" altLang="zh-CN" sz="1600" dirty="0" smtClean="0"/>
              <a:t> = &lt;&lt;&lt;EOD</a:t>
            </a:r>
            <a:endParaRPr kumimoji="1" lang="en-US" altLang="zh-CN" sz="1600" dirty="0" smtClean="0"/>
          </a:p>
          <a:p>
            <a:pPr marL="914400" lvl="2" indent="0">
              <a:buNone/>
            </a:pPr>
            <a:r>
              <a:rPr kumimoji="1" lang="en-US" altLang="zh-CN" sz="1600" dirty="0" smtClean="0"/>
              <a:t>Example of string</a:t>
            </a:r>
            <a:endParaRPr kumimoji="1" lang="en-US" altLang="zh-CN" sz="1600" dirty="0" smtClean="0"/>
          </a:p>
          <a:p>
            <a:pPr marL="914400" lvl="2" indent="0">
              <a:buNone/>
            </a:pPr>
            <a:r>
              <a:rPr kumimoji="1" lang="en-US" altLang="zh-CN" sz="1600" dirty="0" smtClean="0"/>
              <a:t>using </a:t>
            </a:r>
            <a:r>
              <a:rPr kumimoji="1" lang="en-US" altLang="zh-CN" sz="1600" dirty="0" err="1" smtClean="0"/>
              <a:t>heredoc</a:t>
            </a:r>
            <a:r>
              <a:rPr kumimoji="1" lang="en-US" altLang="zh-CN" sz="1600" dirty="0" smtClean="0"/>
              <a:t> syntax.</a:t>
            </a:r>
            <a:endParaRPr kumimoji="1" lang="en-US" altLang="zh-CN" sz="1600" dirty="0" smtClean="0"/>
          </a:p>
          <a:p>
            <a:pPr marL="914400" lvl="2" indent="0">
              <a:buNone/>
            </a:pPr>
            <a:r>
              <a:rPr kumimoji="1" lang="en-US" altLang="zh-CN" sz="1600" dirty="0" smtClean="0"/>
              <a:t>EOD;</a:t>
            </a:r>
            <a:endParaRPr kumimoji="1" lang="en-US" altLang="zh-CN" sz="1600" dirty="0" smtClean="0"/>
          </a:p>
          <a:p>
            <a:pPr marL="914400" lvl="2" indent="0">
              <a:buNone/>
            </a:pPr>
            <a:r>
              <a:rPr kumimoji="1" lang="en-US" altLang="zh-CN" sz="1600" dirty="0" smtClean="0"/>
              <a:t>echo $</a:t>
            </a:r>
            <a:r>
              <a:rPr kumimoji="1" lang="en-US" altLang="zh-CN" sz="1600" dirty="0" err="1" smtClean="0"/>
              <a:t>str</a:t>
            </a:r>
            <a:r>
              <a:rPr kumimoji="1" lang="en-US" altLang="zh-CN" sz="1600" dirty="0" smtClean="0"/>
              <a:t>;</a:t>
            </a:r>
            <a:endParaRPr kumimoji="1" lang="en-US" altLang="zh-CN" sz="1600" dirty="0" smtClean="0"/>
          </a:p>
          <a:p>
            <a:pPr marL="457200" lvl="1" indent="0">
              <a:buNone/>
            </a:pPr>
            <a:r>
              <a:rPr kumimoji="1" lang="zh-CN" altLang="en-US" sz="2000" dirty="0" smtClean="0"/>
              <a:t>在</a:t>
            </a:r>
            <a:r>
              <a:rPr kumimoji="1" lang="en-US" altLang="zh-CN" sz="2000" dirty="0" smtClean="0"/>
              <a:t>PHP</a:t>
            </a:r>
            <a:r>
              <a:rPr kumimoji="1" lang="zh-CN" altLang="en-US" sz="2000" dirty="0" smtClean="0"/>
              <a:t>定界符中的任何特殊字符 都不需要转义</a:t>
            </a:r>
            <a:endParaRPr kumimoji="1" lang="zh-CN" altLang="en-US" sz="2000" dirty="0" smtClean="0"/>
          </a:p>
          <a:p>
            <a:pPr marL="457200" lvl="1" indent="0">
              <a:buNone/>
            </a:pPr>
            <a:r>
              <a:rPr kumimoji="1" lang="en-US" altLang="zh-CN" sz="2000" dirty="0" smtClean="0"/>
              <a:t>PHP</a:t>
            </a:r>
            <a:r>
              <a:rPr kumimoji="1" lang="zh-CN" altLang="en-US" sz="2000" dirty="0" smtClean="0"/>
              <a:t>定界符中的</a:t>
            </a:r>
            <a:r>
              <a:rPr kumimoji="1" lang="en-US" altLang="zh-CN" sz="2000" dirty="0" smtClean="0"/>
              <a:t>PHP</a:t>
            </a:r>
            <a:r>
              <a:rPr kumimoji="1" lang="zh-CN" altLang="en-US" sz="2000" dirty="0" smtClean="0"/>
              <a:t>变量会被正常的用其值来替换</a:t>
            </a:r>
            <a:endParaRPr kumimoji="1" lang="zh-CN" altLang="en-US" sz="2000" dirty="0" smtClean="0"/>
          </a:p>
          <a:p>
            <a:pPr marL="457200" lvl="1" indent="0">
              <a:buNone/>
            </a:pPr>
            <a:r>
              <a:rPr kumimoji="1" lang="zh-CN" altLang="en-US" sz="2000" dirty="0" smtClean="0"/>
              <a:t>使用定界符要注意：</a:t>
            </a:r>
            <a:endParaRPr kumimoji="1" lang="zh-CN" altLang="en-US" sz="2000" dirty="0" smtClean="0"/>
          </a:p>
          <a:p>
            <a:pPr marL="457200" lvl="1" indent="0">
              <a:buNone/>
            </a:pPr>
            <a:r>
              <a:rPr kumimoji="1" lang="zh-CN" altLang="en-US" sz="2000" dirty="0" smtClean="0"/>
              <a:t>结束标识符所在的行不能包含任何其它字符，这意味着该标识符不能被缩进，在分号之前</a:t>
            </a:r>
            <a:endParaRPr kumimoji="1" lang="zh-CN" altLang="en-US" sz="2000" dirty="0" smtClean="0"/>
          </a:p>
          <a:p>
            <a:pPr marL="457200" lvl="1" indent="0">
              <a:buNone/>
            </a:pPr>
            <a:r>
              <a:rPr kumimoji="1" lang="zh-CN" altLang="en-US" sz="2000" dirty="0" smtClean="0"/>
              <a:t>之后都不能有任何空格或制表符</a:t>
            </a:r>
            <a:r>
              <a:rPr kumimoji="1" lang="en-US" altLang="zh-CN" sz="2000" dirty="0" smtClean="0"/>
              <a:t>;</a:t>
            </a:r>
            <a:endParaRPr kumimoji="1"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基本数据类型</a:t>
            </a:r>
            <a:endParaRPr kumimoji="1" lang="en-US" altLang="zh-CN" sz="2400" b="1" dirty="0" smtClean="0"/>
          </a:p>
          <a:p>
            <a:pPr marL="0" indent="0">
              <a:buNone/>
            </a:pPr>
            <a:endParaRPr kumimoji="1" lang="en-US" altLang="zh-CN" sz="2400" b="1" dirty="0" smtClean="0"/>
          </a:p>
          <a:p>
            <a:pPr marL="457200" lvl="1" indent="0">
              <a:buNone/>
            </a:pPr>
            <a:r>
              <a:rPr kumimoji="1" lang="zh-CN" altLang="en-US" sz="1800" b="1" dirty="0" smtClean="0"/>
              <a:t>整型</a:t>
            </a:r>
            <a:r>
              <a:rPr kumimoji="1" lang="en-US" altLang="zh-CN" sz="1800" b="1" dirty="0" smtClean="0"/>
              <a:t>(integer)</a:t>
            </a:r>
            <a:endParaRPr kumimoji="1" lang="en-US" altLang="zh-CN" sz="1800" b="1" dirty="0" smtClean="0"/>
          </a:p>
          <a:p>
            <a:pPr marL="914400" lvl="2" indent="0">
              <a:buNone/>
            </a:pPr>
            <a:r>
              <a:rPr kumimoji="1" lang="en-US" altLang="zh-CN" sz="1800" dirty="0" smtClean="0"/>
              <a:t>$age = 25;</a:t>
            </a:r>
            <a:endParaRPr kumimoji="1" lang="en-US" altLang="zh-CN" sz="1800" dirty="0" smtClean="0"/>
          </a:p>
          <a:p>
            <a:pPr marL="914400" lvl="2" indent="0">
              <a:buNone/>
            </a:pPr>
            <a:r>
              <a:rPr kumimoji="1" lang="en-US" altLang="zh-CN" sz="1800" dirty="0" smtClean="0"/>
              <a:t>$num = -2;</a:t>
            </a:r>
            <a:endParaRPr kumimoji="1" lang="en-US" altLang="zh-CN" sz="1800" dirty="0" smtClean="0"/>
          </a:p>
          <a:p>
            <a:pPr marL="914400" lvl="2" indent="0">
              <a:buNone/>
            </a:pPr>
            <a:endParaRPr kumimoji="1" lang="en-US" altLang="zh-CN" sz="1800" dirty="0" smtClean="0"/>
          </a:p>
          <a:p>
            <a:pPr marL="457200" lvl="1" indent="0">
              <a:buNone/>
            </a:pPr>
            <a:r>
              <a:rPr kumimoji="1" lang="zh-CN" altLang="en-US" sz="1800" b="1" dirty="0" smtClean="0"/>
              <a:t>浮点型</a:t>
            </a:r>
            <a:endParaRPr kumimoji="1" lang="zh-CN" altLang="en-US" sz="1800" b="1" dirty="0" smtClean="0"/>
          </a:p>
          <a:p>
            <a:pPr marL="914400" lvl="2" indent="0">
              <a:buNone/>
            </a:pPr>
            <a:r>
              <a:rPr kumimoji="1" lang="zh-CN" altLang="en-US" sz="1800" dirty="0" smtClean="0"/>
              <a:t>浮点型</a:t>
            </a:r>
            <a:r>
              <a:rPr kumimoji="1" lang="en-US" altLang="zh-CN" sz="1800" dirty="0" smtClean="0"/>
              <a:t>(float, double)</a:t>
            </a:r>
            <a:endParaRPr kumimoji="1" lang="en-US" altLang="zh-CN" sz="1800" dirty="0" smtClean="0"/>
          </a:p>
          <a:p>
            <a:pPr marL="914400" lvl="2" indent="0">
              <a:buNone/>
            </a:pPr>
            <a:r>
              <a:rPr kumimoji="1" lang="en-US" altLang="zh-CN" sz="1800" dirty="0" smtClean="0"/>
              <a:t>$num = 5.39;</a:t>
            </a:r>
            <a:endParaRPr kumimoji="1" lang="en-US" altLang="zh-CN" sz="1800" dirty="0" smtClean="0"/>
          </a:p>
          <a:p>
            <a:pPr marL="914400" lvl="2" indent="0">
              <a:buNone/>
            </a:pPr>
            <a:endParaRPr kumimoji="1" lang="en-US" altLang="zh-CN" sz="1800" dirty="0" smtClean="0"/>
          </a:p>
          <a:p>
            <a:pPr marL="457200" lvl="1" indent="0">
              <a:buNone/>
            </a:pPr>
            <a:r>
              <a:rPr kumimoji="1" lang="zh-CN" altLang="en-US" sz="1800" b="1" dirty="0" smtClean="0"/>
              <a:t>布 尔 型</a:t>
            </a:r>
            <a:endParaRPr kumimoji="1" lang="zh-CN" altLang="en-US" sz="1800" b="1" dirty="0" smtClean="0"/>
          </a:p>
          <a:p>
            <a:pPr marL="914400" lvl="2" indent="0">
              <a:buNone/>
            </a:pPr>
            <a:r>
              <a:rPr kumimoji="1" lang="zh-CN" altLang="en-US" sz="1800" dirty="0" smtClean="0"/>
              <a:t>布尔型（</a:t>
            </a:r>
            <a:r>
              <a:rPr kumimoji="1" lang="en-US" altLang="zh-CN" sz="1800" dirty="0" err="1" smtClean="0"/>
              <a:t>boolean</a:t>
            </a:r>
            <a:r>
              <a:rPr kumimoji="1" lang="zh-CN" altLang="en-US" sz="1800" dirty="0" smtClean="0"/>
              <a:t>）</a:t>
            </a:r>
            <a:endParaRPr kumimoji="1" lang="zh-CN" altLang="en-US" sz="1800" dirty="0" smtClean="0"/>
          </a:p>
          <a:p>
            <a:pPr marL="914400" lvl="2" indent="0">
              <a:buNone/>
            </a:pPr>
            <a:r>
              <a:rPr kumimoji="1" lang="en-US" altLang="zh-CN" sz="1800" dirty="0" smtClean="0"/>
              <a:t>$</a:t>
            </a:r>
            <a:r>
              <a:rPr kumimoji="1" lang="en-US" altLang="zh-CN" sz="1800" dirty="0" err="1" smtClean="0"/>
              <a:t>bool</a:t>
            </a:r>
            <a:r>
              <a:rPr kumimoji="1" lang="en-US" altLang="zh-CN" sz="1800" dirty="0" smtClean="0"/>
              <a:t> = TRUE;</a:t>
            </a:r>
            <a:endParaRPr kumimoji="1" lang="en-US" altLang="zh-CN" sz="1800" dirty="0" smtClean="0"/>
          </a:p>
          <a:p>
            <a:pPr marL="914400" lvl="2" indent="0">
              <a:buNone/>
            </a:pPr>
            <a:r>
              <a:rPr kumimoji="1" lang="en-US" altLang="zh-CN" sz="1800" dirty="0" smtClean="0"/>
              <a:t>$</a:t>
            </a:r>
            <a:r>
              <a:rPr kumimoji="1" lang="en-US" altLang="zh-CN" sz="1800" dirty="0" err="1" smtClean="0"/>
              <a:t>bool</a:t>
            </a:r>
            <a:r>
              <a:rPr kumimoji="1" lang="en-US" altLang="zh-CN" sz="1800" dirty="0" smtClean="0"/>
              <a:t> = FALSE;</a:t>
            </a:r>
            <a:endParaRPr kumimoji="1" lang="zh-CN" altLang="en-US" sz="18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基本数据类型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复合数据类型</a:t>
            </a:r>
            <a:endParaRPr kumimoji="1" lang="en-US" altLang="zh-CN" sz="2400" b="1" dirty="0" smtClean="0"/>
          </a:p>
          <a:p>
            <a:pPr marL="0" indent="0">
              <a:buNone/>
            </a:pPr>
            <a:endParaRPr kumimoji="1" lang="en-US" altLang="zh-CN" sz="2400" b="1" dirty="0" smtClean="0"/>
          </a:p>
          <a:p>
            <a:pPr marL="457200" lvl="1" indent="0">
              <a:buNone/>
            </a:pPr>
            <a:r>
              <a:rPr kumimoji="1" lang="zh-CN" altLang="en-US" sz="1800" b="1" dirty="0" smtClean="0"/>
              <a:t>数 组</a:t>
            </a:r>
            <a:endParaRPr kumimoji="1" lang="zh-CN" altLang="en-US" sz="1800" b="1" dirty="0" smtClean="0"/>
          </a:p>
          <a:p>
            <a:pPr marL="457200" lvl="1" indent="0">
              <a:buNone/>
            </a:pPr>
            <a:r>
              <a:rPr kumimoji="1" lang="en-US" altLang="zh-CN" sz="1800" b="1" dirty="0" smtClean="0"/>
              <a:t>	</a:t>
            </a:r>
            <a:r>
              <a:rPr kumimoji="1" lang="en-US" altLang="zh-CN" sz="1800" dirty="0" smtClean="0"/>
              <a:t>$week = array('</a:t>
            </a:r>
            <a:r>
              <a:rPr kumimoji="1" lang="zh-CN" altLang="en-US" sz="1800" dirty="0" smtClean="0"/>
              <a:t>星期一</a:t>
            </a:r>
            <a:r>
              <a:rPr kumimoji="1" lang="en-US" altLang="zh-CN" sz="1800" dirty="0" smtClean="0"/>
              <a:t>','</a:t>
            </a:r>
            <a:r>
              <a:rPr kumimoji="1" lang="zh-CN" altLang="en-US" sz="1800" dirty="0" smtClean="0"/>
              <a:t>星期二</a:t>
            </a:r>
            <a:r>
              <a:rPr kumimoji="1" lang="en-US" altLang="zh-CN" sz="1800" dirty="0" smtClean="0"/>
              <a:t>','</a:t>
            </a:r>
            <a:r>
              <a:rPr kumimoji="1" lang="zh-CN" altLang="en-US" sz="1800" dirty="0" smtClean="0"/>
              <a:t>星期三</a:t>
            </a:r>
            <a:r>
              <a:rPr kumimoji="1" lang="en-US" altLang="zh-CN" sz="1800" dirty="0" smtClean="0"/>
              <a:t>');</a:t>
            </a:r>
            <a:endParaRPr kumimoji="1" lang="en-US" altLang="zh-CN" sz="1800" dirty="0" smtClean="0"/>
          </a:p>
          <a:p>
            <a:pPr marL="457200" lvl="1" indent="0">
              <a:buNone/>
            </a:pPr>
            <a:r>
              <a:rPr kumimoji="1" lang="zh-CN" altLang="en-US" sz="1800" b="1" dirty="0" smtClean="0"/>
              <a:t>对 象</a:t>
            </a:r>
            <a:endParaRPr kumimoji="1" lang="zh-CN" altLang="en-US" sz="1800" b="1" dirty="0" smtClean="0"/>
          </a:p>
          <a:p>
            <a:pPr marL="457200" lvl="1" indent="0">
              <a:buNone/>
            </a:pPr>
            <a:r>
              <a:rPr kumimoji="1" lang="en-US" altLang="zh-CN" sz="1800" dirty="0" smtClean="0"/>
              <a:t>	//</a:t>
            </a:r>
            <a:r>
              <a:rPr kumimoji="1" lang="zh-CN" altLang="en-US" sz="1800" dirty="0" smtClean="0"/>
              <a:t>对象声明</a:t>
            </a:r>
            <a:endParaRPr kumimoji="1" lang="zh-CN" altLang="en-US" sz="1800" dirty="0" smtClean="0"/>
          </a:p>
          <a:p>
            <a:pPr marL="914400" lvl="2" indent="0">
              <a:buNone/>
            </a:pPr>
            <a:r>
              <a:rPr kumimoji="1" lang="en-US" altLang="zh-CN" sz="1400" dirty="0" smtClean="0"/>
              <a:t>class </a:t>
            </a:r>
            <a:r>
              <a:rPr kumimoji="1" lang="en-US" altLang="zh-CN" sz="1400" dirty="0" err="1" smtClean="0"/>
              <a:t>foo</a:t>
            </a:r>
            <a:r>
              <a:rPr kumimoji="1" lang="en-US" altLang="zh-CN" sz="1400" dirty="0" smtClean="0"/>
              <a:t> {</a:t>
            </a:r>
            <a:endParaRPr kumimoji="1" lang="en-US" altLang="zh-CN" sz="1400" dirty="0" smtClean="0"/>
          </a:p>
          <a:p>
            <a:pPr marL="914400" lvl="2" indent="0">
              <a:buNone/>
            </a:pPr>
            <a:r>
              <a:rPr kumimoji="1" lang="en-US" altLang="zh-CN" sz="1400" dirty="0" smtClean="0"/>
              <a:t>	function </a:t>
            </a:r>
            <a:r>
              <a:rPr kumimoji="1" lang="en-US" altLang="zh-CN" sz="1400" dirty="0" err="1" smtClean="0"/>
              <a:t>do_foo</a:t>
            </a:r>
            <a:r>
              <a:rPr kumimoji="1" lang="en-US" altLang="zh-CN" sz="1400" dirty="0" smtClean="0"/>
              <a:t>() {</a:t>
            </a:r>
            <a:endParaRPr kumimoji="1" lang="en-US" altLang="zh-CN" sz="1400" dirty="0" smtClean="0"/>
          </a:p>
          <a:p>
            <a:pPr marL="914400" lvl="2" indent="0">
              <a:buNone/>
            </a:pPr>
            <a:r>
              <a:rPr kumimoji="1" lang="en-US" altLang="zh-CN" sz="1400" dirty="0" smtClean="0"/>
              <a:t>		echo "Doing </a:t>
            </a:r>
            <a:r>
              <a:rPr kumimoji="1" lang="en-US" altLang="zh-CN" sz="1400" dirty="0" err="1" smtClean="0"/>
              <a:t>foo</a:t>
            </a:r>
            <a:r>
              <a:rPr kumimoji="1" lang="en-US" altLang="zh-CN" sz="1400" dirty="0" smtClean="0"/>
              <a:t>.";</a:t>
            </a:r>
            <a:endParaRPr kumimoji="1" lang="en-US" altLang="zh-CN" sz="1400" dirty="0" smtClean="0"/>
          </a:p>
          <a:p>
            <a:pPr marL="914400" lvl="2" indent="0">
              <a:buNone/>
            </a:pPr>
            <a:r>
              <a:rPr kumimoji="1" lang="en-US" altLang="zh-CN" sz="1400" dirty="0" smtClean="0"/>
              <a:t>	}</a:t>
            </a:r>
            <a:endParaRPr kumimoji="1" lang="en-US" altLang="zh-CN" sz="1400" dirty="0" smtClean="0"/>
          </a:p>
          <a:p>
            <a:pPr marL="914400" lvl="2" indent="0">
              <a:buNone/>
            </a:pPr>
            <a:r>
              <a:rPr kumimoji="1" lang="en-US" altLang="zh-CN" sz="1400" dirty="0" smtClean="0"/>
              <a:t>}</a:t>
            </a:r>
            <a:endParaRPr kumimoji="1" lang="en-US" altLang="zh-CN" sz="1400" dirty="0" smtClean="0"/>
          </a:p>
          <a:p>
            <a:pPr marL="914400" lvl="2" indent="0">
              <a:buNone/>
            </a:pPr>
            <a:endParaRPr kumimoji="1" lang="en-US" altLang="zh-CN" sz="1400" dirty="0" smtClean="0"/>
          </a:p>
          <a:p>
            <a:pPr marL="914400" lvl="2" indent="0">
              <a:buNone/>
            </a:pPr>
            <a:r>
              <a:rPr kumimoji="1" lang="en-US" altLang="zh-CN" sz="1800" dirty="0" smtClean="0"/>
              <a:t>//</a:t>
            </a:r>
            <a:r>
              <a:rPr kumimoji="1" lang="zh-CN" altLang="en-US" sz="1800" dirty="0" smtClean="0"/>
              <a:t>对象的实例化</a:t>
            </a:r>
            <a:endParaRPr kumimoji="1" lang="zh-CN" altLang="en-US" sz="1800" dirty="0" smtClean="0"/>
          </a:p>
          <a:p>
            <a:pPr marL="914400" lvl="2" indent="0">
              <a:buNone/>
            </a:pPr>
            <a:r>
              <a:rPr kumimoji="1" lang="en-US" altLang="zh-CN" sz="1400" dirty="0" smtClean="0"/>
              <a:t>	$bar = new </a:t>
            </a:r>
            <a:r>
              <a:rPr kumimoji="1" lang="en-US" altLang="zh-CN" sz="1400" dirty="0" err="1" smtClean="0"/>
              <a:t>foo</a:t>
            </a:r>
            <a:r>
              <a:rPr kumimoji="1" lang="en-US" altLang="zh-CN" sz="1400" dirty="0" smtClean="0"/>
              <a:t>;</a:t>
            </a:r>
            <a:endParaRPr kumimoji="1" lang="en-US" altLang="zh-CN" sz="1400" dirty="0" smtClean="0"/>
          </a:p>
          <a:p>
            <a:pPr marL="914400" lvl="2" indent="0">
              <a:buNone/>
            </a:pPr>
            <a:r>
              <a:rPr kumimoji="1" lang="en-US" altLang="zh-CN" sz="1400" dirty="0" smtClean="0"/>
              <a:t>	$bar-&gt;</a:t>
            </a:r>
            <a:r>
              <a:rPr kumimoji="1" lang="en-US" altLang="zh-CN" sz="1400" dirty="0" err="1" smtClean="0"/>
              <a:t>do_foo</a:t>
            </a:r>
            <a:r>
              <a:rPr kumimoji="1" lang="en-US" altLang="zh-CN" sz="1400" dirty="0" smtClean="0"/>
              <a:t>();</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复合数据类型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特殊数据类型</a:t>
            </a:r>
            <a:endParaRPr kumimoji="1" lang="en-US" altLang="zh-CN" sz="2400" b="1" dirty="0" smtClean="0"/>
          </a:p>
          <a:p>
            <a:pPr marL="0" indent="0">
              <a:buNone/>
            </a:pPr>
            <a:endParaRPr kumimoji="1" lang="en-US" altLang="zh-CN" sz="2400" b="1" dirty="0" smtClean="0"/>
          </a:p>
          <a:p>
            <a:pPr marL="457200" lvl="1" indent="0">
              <a:buNone/>
            </a:pPr>
            <a:r>
              <a:rPr kumimoji="1" lang="zh-CN" altLang="en-US" sz="1800" b="1" dirty="0" smtClean="0"/>
              <a:t>资 源</a:t>
            </a:r>
            <a:endParaRPr kumimoji="1" lang="zh-CN" altLang="en-US" sz="1800" b="1" dirty="0" smtClean="0"/>
          </a:p>
          <a:p>
            <a:pPr marL="457200" lvl="1" indent="0">
              <a:buNone/>
            </a:pPr>
            <a:r>
              <a:rPr kumimoji="1" lang="en-US" altLang="zh-CN" sz="1800" b="1" dirty="0" smtClean="0"/>
              <a:t>	</a:t>
            </a:r>
            <a:r>
              <a:rPr kumimoji="1" lang="en-US" altLang="zh-CN" sz="1800" dirty="0" smtClean="0"/>
              <a:t>$</a:t>
            </a:r>
            <a:r>
              <a:rPr kumimoji="1" lang="en-US" altLang="zh-CN" sz="1800" dirty="0" err="1" smtClean="0"/>
              <a:t>fh</a:t>
            </a:r>
            <a:r>
              <a:rPr kumimoji="1" lang="en-US" altLang="zh-CN" sz="1800" dirty="0" smtClean="0"/>
              <a:t> = </a:t>
            </a:r>
            <a:r>
              <a:rPr kumimoji="1" lang="en-US" altLang="zh-CN" sz="1800" dirty="0" err="1" smtClean="0"/>
              <a:t>fopen</a:t>
            </a:r>
            <a:r>
              <a:rPr kumimoji="1" lang="en-US" altLang="zh-CN" sz="1800" dirty="0" smtClean="0"/>
              <a:t>("</a:t>
            </a:r>
            <a:r>
              <a:rPr kumimoji="1" lang="en-US" altLang="zh-CN" sz="1800" dirty="0" err="1" smtClean="0"/>
              <a:t>test.txt","r</a:t>
            </a:r>
            <a:r>
              <a:rPr kumimoji="1" lang="en-US" altLang="zh-CN" sz="1800" dirty="0" smtClean="0"/>
              <a:t>");//</a:t>
            </a:r>
            <a:r>
              <a:rPr kumimoji="1" lang="zh-CN" altLang="en-US" sz="1800" dirty="0" smtClean="0"/>
              <a:t>打开一个文件</a:t>
            </a:r>
            <a:endParaRPr kumimoji="1" lang="zh-CN" altLang="en-US" sz="1800" dirty="0" smtClean="0"/>
          </a:p>
          <a:p>
            <a:pPr marL="457200" lvl="1" indent="0">
              <a:buNone/>
            </a:pPr>
            <a:r>
              <a:rPr kumimoji="1" lang="en-US" altLang="zh-CN" sz="1800" dirty="0" smtClean="0"/>
              <a:t>	//</a:t>
            </a:r>
            <a:r>
              <a:rPr kumimoji="1" lang="zh-CN" altLang="en-US" sz="1800" dirty="0" smtClean="0"/>
              <a:t>文件在</a:t>
            </a:r>
            <a:r>
              <a:rPr kumimoji="1" lang="en-US" altLang="zh-CN" sz="1800" dirty="0" smtClean="0"/>
              <a:t>PHP</a:t>
            </a:r>
            <a:r>
              <a:rPr kumimoji="1" lang="zh-CN" altLang="en-US" sz="1800" dirty="0" smtClean="0"/>
              <a:t>中存储为资源数据类型</a:t>
            </a:r>
            <a:endParaRPr kumimoji="1" lang="en-US" altLang="zh-CN" sz="1800" dirty="0" smtClean="0"/>
          </a:p>
          <a:p>
            <a:pPr marL="457200" lvl="1" indent="0">
              <a:buNone/>
            </a:pPr>
            <a:endParaRPr kumimoji="1" lang="zh-CN" altLang="en-US" sz="1800" dirty="0" smtClean="0"/>
          </a:p>
          <a:p>
            <a:pPr marL="457200" lvl="1" indent="0">
              <a:buNone/>
            </a:pPr>
            <a:r>
              <a:rPr kumimoji="1" lang="en-US" altLang="zh-CN" sz="1800" b="1" dirty="0" smtClean="0"/>
              <a:t>null</a:t>
            </a:r>
            <a:endParaRPr kumimoji="1" lang="en-US" altLang="zh-CN" sz="1800" b="1" dirty="0" smtClean="0"/>
          </a:p>
          <a:p>
            <a:pPr marL="457200" lvl="1" indent="0">
              <a:buNone/>
            </a:pPr>
            <a:endParaRPr kumimoji="1" lang="en-US" altLang="zh-CN" sz="1800" b="1" dirty="0" smtClean="0"/>
          </a:p>
          <a:p>
            <a:pPr marL="457200" lvl="1" indent="0">
              <a:buNone/>
            </a:pPr>
            <a:r>
              <a:rPr kumimoji="1" lang="en-US" altLang="zh-CN" sz="1800" dirty="0" smtClean="0"/>
              <a:t>	null </a:t>
            </a:r>
            <a:r>
              <a:rPr kumimoji="1" lang="zh-CN" altLang="en-US" sz="1800" dirty="0" smtClean="0"/>
              <a:t>无，表示没有值，</a:t>
            </a:r>
            <a:r>
              <a:rPr kumimoji="1" lang="en-US" altLang="zh-CN" sz="1800" dirty="0" smtClean="0"/>
              <a:t>null</a:t>
            </a:r>
            <a:r>
              <a:rPr kumimoji="1" lang="zh-CN" altLang="en-US" sz="1800" dirty="0" smtClean="0"/>
              <a:t>不表示空格，也不表示</a:t>
            </a:r>
            <a:r>
              <a:rPr kumimoji="1" lang="en-US" altLang="zh-CN" sz="1800" dirty="0" smtClean="0"/>
              <a:t>0;</a:t>
            </a:r>
            <a:endParaRPr kumimoji="1" lang="en-US" altLang="zh-CN" sz="1800" dirty="0" smtClean="0"/>
          </a:p>
          <a:p>
            <a:pPr marL="457200" lvl="1" indent="0">
              <a:buNone/>
            </a:pPr>
            <a:r>
              <a:rPr kumimoji="1" lang="en-US" altLang="zh-CN" sz="1800" dirty="0" smtClean="0"/>
              <a:t>	</a:t>
            </a:r>
            <a:r>
              <a:rPr kumimoji="1" lang="zh-CN" altLang="en-US" sz="1800" dirty="0" smtClean="0"/>
              <a:t>以下情况，则认为是</a:t>
            </a:r>
            <a:r>
              <a:rPr kumimoji="1" lang="en-US" altLang="zh-CN" sz="1800" dirty="0" smtClean="0"/>
              <a:t>null:</a:t>
            </a:r>
            <a:endParaRPr kumimoji="1" lang="en-US" altLang="zh-CN" sz="1800" dirty="0" smtClean="0"/>
          </a:p>
          <a:p>
            <a:pPr marL="457200" lvl="1" indent="0">
              <a:buNone/>
            </a:pPr>
            <a:r>
              <a:rPr kumimoji="1" lang="en-US" altLang="zh-CN" sz="1800" dirty="0" smtClean="0"/>
              <a:t>	</a:t>
            </a:r>
            <a:r>
              <a:rPr kumimoji="1" lang="zh-CN" altLang="en-US" sz="1800" dirty="0" smtClean="0"/>
              <a:t>没有设置为任何预定义的变量</a:t>
            </a:r>
            <a:r>
              <a:rPr kumimoji="1" lang="en-US" altLang="zh-CN" sz="1800" dirty="0" smtClean="0"/>
              <a:t>;</a:t>
            </a:r>
            <a:endParaRPr kumimoji="1" lang="en-US" altLang="zh-CN" sz="1800" dirty="0" smtClean="0"/>
          </a:p>
          <a:p>
            <a:pPr marL="457200" lvl="1" indent="0">
              <a:buNone/>
            </a:pPr>
            <a:r>
              <a:rPr kumimoji="1" lang="en-US" altLang="zh-CN" sz="1800" dirty="0" smtClean="0"/>
              <a:t>	</a:t>
            </a:r>
            <a:r>
              <a:rPr kumimoji="1" lang="zh-CN" altLang="en-US" sz="1800" dirty="0" smtClean="0"/>
              <a:t>明确的赋值为</a:t>
            </a:r>
            <a:r>
              <a:rPr kumimoji="1" lang="en-US" altLang="zh-CN" sz="1800" dirty="0" smtClean="0"/>
              <a:t>null;</a:t>
            </a:r>
            <a:endParaRPr kumimoji="1" lang="en-US" altLang="zh-CN" sz="1800" dirty="0" smtClean="0"/>
          </a:p>
          <a:p>
            <a:pPr marL="457200" lvl="1" indent="0">
              <a:buNone/>
            </a:pPr>
            <a:r>
              <a:rPr kumimoji="1" lang="en-US" altLang="zh-CN" sz="1800" dirty="0" smtClean="0"/>
              <a:t>	</a:t>
            </a:r>
            <a:r>
              <a:rPr kumimoji="1" lang="zh-CN" altLang="en-US" sz="1800" dirty="0" smtClean="0"/>
              <a:t>使用函数</a:t>
            </a:r>
            <a:r>
              <a:rPr kumimoji="1" lang="en-US" altLang="zh-CN" sz="1800" dirty="0" smtClean="0"/>
              <a:t>unset()</a:t>
            </a:r>
            <a:r>
              <a:rPr kumimoji="1" lang="zh-CN" altLang="en-US" sz="1800" dirty="0" smtClean="0"/>
              <a:t>清除</a:t>
            </a:r>
            <a:r>
              <a:rPr kumimoji="1" lang="en-US" altLang="zh-CN" sz="1800" dirty="0" smtClean="0"/>
              <a:t>;</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特殊数据类型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4675" y="1963920"/>
            <a:ext cx="11242624" cy="5216577"/>
          </a:xfrm>
        </p:spPr>
        <p:txBody>
          <a:bodyPr/>
          <a:lstStyle/>
          <a:p>
            <a:r>
              <a:rPr kumimoji="1" lang="en-US" altLang="zh-CN" dirty="0"/>
              <a:t>C/S</a:t>
            </a:r>
            <a:r>
              <a:rPr kumimoji="1" lang="zh-CN" altLang="en-US" dirty="0"/>
              <a:t>又称</a:t>
            </a:r>
            <a:r>
              <a:rPr kumimoji="1" lang="en-US" altLang="zh-CN" dirty="0"/>
              <a:t>Client/Server</a:t>
            </a:r>
            <a:r>
              <a:rPr kumimoji="1" lang="zh-CN" altLang="en-US" dirty="0"/>
              <a:t>或客户</a:t>
            </a:r>
            <a:r>
              <a:rPr kumimoji="1" lang="en-US" altLang="zh-CN" dirty="0"/>
              <a:t>/</a:t>
            </a:r>
            <a:r>
              <a:rPr kumimoji="1" lang="zh-CN" altLang="en-US" dirty="0"/>
              <a:t>服务器模式。服务器通常采用高性能的</a:t>
            </a:r>
            <a:r>
              <a:rPr kumimoji="1" lang="en-US" altLang="zh-CN" dirty="0"/>
              <a:t>PC</a:t>
            </a:r>
            <a:r>
              <a:rPr kumimoji="1" lang="zh-CN" altLang="en-US" dirty="0"/>
              <a:t>、工作站或小型机，并采用大型数据库 系统，如</a:t>
            </a:r>
            <a:r>
              <a:rPr kumimoji="1" lang="en-US" altLang="zh-CN" dirty="0"/>
              <a:t>Oracle</a:t>
            </a:r>
            <a:r>
              <a:rPr kumimoji="1" lang="zh-CN" altLang="en-US" dirty="0"/>
              <a:t>、</a:t>
            </a:r>
            <a:r>
              <a:rPr kumimoji="1" lang="en-US" altLang="zh-CN" dirty="0"/>
              <a:t>Sybase</a:t>
            </a:r>
            <a:r>
              <a:rPr kumimoji="1" lang="zh-CN" altLang="en-US" dirty="0"/>
              <a:t>、</a:t>
            </a:r>
            <a:r>
              <a:rPr kumimoji="1" lang="en-US" altLang="zh-CN" dirty="0"/>
              <a:t>Informix</a:t>
            </a:r>
            <a:r>
              <a:rPr kumimoji="1" lang="zh-CN" altLang="en-US" dirty="0"/>
              <a:t>或 </a:t>
            </a:r>
            <a:r>
              <a:rPr kumimoji="1" lang="en-US" altLang="zh-CN" dirty="0"/>
              <a:t>SQL Server</a:t>
            </a:r>
            <a:r>
              <a:rPr kumimoji="1" lang="zh-CN" altLang="en-US" dirty="0"/>
              <a:t>。客户端需要安装专用的客户端软件。</a:t>
            </a:r>
            <a:endParaRPr kumimoji="1" lang="en-US" altLang="zh-CN" dirty="0"/>
          </a:p>
          <a:p>
            <a:endParaRPr kumimoji="1" lang="zh-CN" altLang="en-US" dirty="0"/>
          </a:p>
          <a:p>
            <a:r>
              <a:rPr kumimoji="1" lang="en-US" altLang="zh-CN" dirty="0"/>
              <a:t>B/S</a:t>
            </a:r>
            <a:r>
              <a:rPr kumimoji="1" lang="zh-CN" altLang="en-US" dirty="0"/>
              <a:t>是</a:t>
            </a:r>
            <a:r>
              <a:rPr kumimoji="1" lang="en-US" altLang="zh-CN" dirty="0"/>
              <a:t>Brower/Server</a:t>
            </a:r>
            <a:r>
              <a:rPr kumimoji="1" lang="zh-CN" altLang="en-US" dirty="0"/>
              <a:t>的缩写，客户机上只要安装一个浏览器（</a:t>
            </a:r>
            <a:r>
              <a:rPr kumimoji="1" lang="en-US" altLang="zh-CN" dirty="0"/>
              <a:t>Browser</a:t>
            </a:r>
            <a:r>
              <a:rPr kumimoji="1" lang="zh-CN" altLang="en-US" dirty="0"/>
              <a:t>），如</a:t>
            </a:r>
            <a:r>
              <a:rPr kumimoji="1" lang="en-US" altLang="zh-CN" dirty="0"/>
              <a:t>Netscape Navigator</a:t>
            </a:r>
            <a:r>
              <a:rPr kumimoji="1" lang="zh-CN" altLang="en-US" dirty="0"/>
              <a:t>或</a:t>
            </a:r>
            <a:r>
              <a:rPr kumimoji="1" lang="en-US" altLang="zh-CN" dirty="0"/>
              <a:t>Internet Explorer</a:t>
            </a:r>
            <a:r>
              <a:rPr kumimoji="1" lang="zh-CN" altLang="en-US" dirty="0"/>
              <a:t>，服务器安装</a:t>
            </a:r>
            <a:r>
              <a:rPr kumimoji="1" lang="en-US" altLang="zh-CN" dirty="0"/>
              <a:t>Oracle</a:t>
            </a:r>
            <a:r>
              <a:rPr kumimoji="1" lang="zh-CN" altLang="en-US" dirty="0"/>
              <a:t>、</a:t>
            </a:r>
            <a:r>
              <a:rPr kumimoji="1" lang="en-US" altLang="zh-CN" dirty="0"/>
              <a:t>Sybase</a:t>
            </a:r>
            <a:r>
              <a:rPr kumimoji="1" lang="zh-CN" altLang="en-US" dirty="0"/>
              <a:t>、</a:t>
            </a:r>
            <a:r>
              <a:rPr kumimoji="1" lang="en-US" altLang="zh-CN" dirty="0"/>
              <a:t>Informix</a:t>
            </a:r>
            <a:r>
              <a:rPr kumimoji="1" lang="zh-CN" altLang="en-US" dirty="0"/>
              <a:t>或 </a:t>
            </a:r>
            <a:r>
              <a:rPr kumimoji="1" lang="en-US" altLang="zh-CN" dirty="0"/>
              <a:t>SQL Server</a:t>
            </a:r>
            <a:r>
              <a:rPr kumimoji="1" lang="zh-CN" altLang="en-US" dirty="0"/>
              <a:t>等数据库。浏览器通过</a:t>
            </a:r>
            <a:r>
              <a:rPr kumimoji="1" lang="en-US" altLang="zh-CN" dirty="0"/>
              <a:t>Web Server </a:t>
            </a:r>
            <a:r>
              <a:rPr kumimoji="1" lang="zh-CN" altLang="en-US" dirty="0"/>
              <a:t>同数据库进行数据交互。</a:t>
            </a:r>
            <a:endParaRPr kumimoji="1" lang="zh-CN" altLang="en-US" dirty="0"/>
          </a:p>
          <a:p>
            <a:endParaRPr kumimoji="1" lang="zh-CN" altLang="en-US" dirty="0"/>
          </a:p>
        </p:txBody>
      </p:sp>
      <p:sp>
        <p:nvSpPr>
          <p:cNvPr id="4" name="文本框 3"/>
          <p:cNvSpPr txBox="1"/>
          <p:nvPr/>
        </p:nvSpPr>
        <p:spPr>
          <a:xfrm>
            <a:off x="9927772" y="130627"/>
            <a:ext cx="1723549"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特殊数据类型</a:t>
            </a:r>
            <a:r>
              <a:rPr kumimoji="1" lang="en-US" altLang="zh-CN" sz="2400" b="1" dirty="0" smtClean="0"/>
              <a:t>-</a:t>
            </a:r>
            <a:r>
              <a:rPr kumimoji="1" lang="zh-CN" altLang="en-US" sz="2400" b="1" dirty="0" smtClean="0"/>
              <a:t>注意</a:t>
            </a:r>
            <a:endParaRPr kumimoji="1" lang="en-US" altLang="zh-CN" sz="2400" b="1" dirty="0" smtClean="0"/>
          </a:p>
          <a:p>
            <a:pPr marL="0" indent="0">
              <a:buNone/>
            </a:pPr>
            <a:endParaRPr kumimoji="1" lang="en-US" altLang="zh-CN" sz="2400" b="1" dirty="0" smtClean="0"/>
          </a:p>
          <a:p>
            <a:pPr marL="457200" lvl="1" indent="0">
              <a:buNone/>
            </a:pPr>
            <a:r>
              <a:rPr kumimoji="1" lang="zh-CN" altLang="en-US" sz="1800" dirty="0" smtClean="0"/>
              <a:t>以下值被认为是</a:t>
            </a:r>
            <a:r>
              <a:rPr kumimoji="1" lang="en-US" altLang="zh-CN" sz="1800" dirty="0" smtClean="0"/>
              <a:t>FALSE:</a:t>
            </a:r>
            <a:endParaRPr kumimoji="1" lang="en-US" altLang="zh-CN" sz="1800" dirty="0" smtClean="0"/>
          </a:p>
          <a:p>
            <a:pPr marL="457200" lvl="1" indent="0">
              <a:buNone/>
            </a:pPr>
            <a:r>
              <a:rPr kumimoji="1" lang="zh-CN" altLang="en-US" sz="1800" dirty="0" smtClean="0"/>
              <a:t>布尔值 </a:t>
            </a:r>
            <a:r>
              <a:rPr kumimoji="1" lang="en-US" altLang="zh-CN" sz="1800" dirty="0" smtClean="0"/>
              <a:t>FALSE</a:t>
            </a:r>
            <a:endParaRPr kumimoji="1" lang="en-US" altLang="zh-CN" sz="1800" dirty="0" smtClean="0"/>
          </a:p>
          <a:p>
            <a:pPr marL="457200" lvl="1" indent="0">
              <a:buNone/>
            </a:pPr>
            <a:r>
              <a:rPr kumimoji="1" lang="zh-CN" altLang="en-US" sz="1800" dirty="0" smtClean="0"/>
              <a:t>整型值 </a:t>
            </a:r>
            <a:r>
              <a:rPr kumimoji="1" lang="en-US" altLang="zh-CN" sz="1800" dirty="0" smtClean="0"/>
              <a:t>0</a:t>
            </a:r>
            <a:endParaRPr kumimoji="1" lang="en-US" altLang="zh-CN" sz="1800" dirty="0" smtClean="0"/>
          </a:p>
          <a:p>
            <a:pPr marL="457200" lvl="1" indent="0">
              <a:buNone/>
            </a:pPr>
            <a:r>
              <a:rPr kumimoji="1" lang="zh-CN" altLang="en-US" sz="1800" dirty="0" smtClean="0"/>
              <a:t>浮点型值 </a:t>
            </a:r>
            <a:r>
              <a:rPr kumimoji="1" lang="en-US" altLang="zh-CN" sz="1800" dirty="0" smtClean="0"/>
              <a:t>0.0</a:t>
            </a:r>
            <a:endParaRPr kumimoji="1" lang="en-US" altLang="zh-CN" sz="1800" dirty="0" smtClean="0"/>
          </a:p>
          <a:p>
            <a:pPr marL="457200" lvl="1" indent="0">
              <a:buNone/>
            </a:pPr>
            <a:r>
              <a:rPr kumimoji="1" lang="zh-CN" altLang="en-US" sz="1800" dirty="0" smtClean="0"/>
              <a:t>空白字符串和字符串 “</a:t>
            </a:r>
            <a:r>
              <a:rPr kumimoji="1" lang="en-US" altLang="zh-CN" sz="1800" dirty="0" smtClean="0"/>
              <a:t>0”</a:t>
            </a:r>
            <a:endParaRPr kumimoji="1" lang="en-US" altLang="zh-CN" sz="1800" dirty="0" smtClean="0"/>
          </a:p>
          <a:p>
            <a:pPr marL="457200" lvl="1" indent="0">
              <a:buNone/>
            </a:pPr>
            <a:r>
              <a:rPr kumimoji="1" lang="zh-CN" altLang="en-US" sz="1800" dirty="0" smtClean="0"/>
              <a:t>没有成员变量的数组</a:t>
            </a:r>
            <a:endParaRPr kumimoji="1" lang="zh-CN" altLang="en-US" sz="1800" dirty="0" smtClean="0"/>
          </a:p>
          <a:p>
            <a:pPr marL="457200" lvl="1" indent="0">
              <a:buNone/>
            </a:pPr>
            <a:r>
              <a:rPr kumimoji="1" lang="zh-CN" altLang="en-US" sz="1800" dirty="0" smtClean="0"/>
              <a:t>没有单元的对象</a:t>
            </a:r>
            <a:r>
              <a:rPr kumimoji="1" lang="en-US" altLang="zh-CN" sz="1800" dirty="0" smtClean="0"/>
              <a:t>(php4</a:t>
            </a:r>
            <a:r>
              <a:rPr kumimoji="1" lang="zh-CN" altLang="en-US" sz="1800" dirty="0" smtClean="0"/>
              <a:t>适用</a:t>
            </a:r>
            <a:r>
              <a:rPr kumimoji="1" lang="en-US" altLang="zh-CN" sz="1800" dirty="0" smtClean="0"/>
              <a:t>)</a:t>
            </a:r>
            <a:endParaRPr kumimoji="1" lang="en-US" altLang="zh-CN" sz="1800" dirty="0" smtClean="0"/>
          </a:p>
          <a:p>
            <a:pPr marL="457200" lvl="1" indent="0">
              <a:buNone/>
            </a:pPr>
            <a:r>
              <a:rPr kumimoji="1" lang="zh-CN" altLang="en-US" sz="1800" dirty="0" smtClean="0"/>
              <a:t>特殊类型的</a:t>
            </a:r>
            <a:r>
              <a:rPr kumimoji="1" lang="en-US" altLang="zh-CN" sz="1800" dirty="0" smtClean="0"/>
              <a:t>NULL</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特殊数据类型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260310"/>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特殊数据类型</a:t>
            </a:r>
            <a:r>
              <a:rPr kumimoji="1" lang="en-US" altLang="zh-CN" sz="2400" b="1" dirty="0" smtClean="0"/>
              <a:t>-</a:t>
            </a:r>
            <a:r>
              <a:rPr kumimoji="1" lang="zh-CN" altLang="en-US" sz="2400" b="1" dirty="0" smtClean="0"/>
              <a:t>相关函数</a:t>
            </a:r>
            <a:endParaRPr kumimoji="1" lang="en-US" altLang="zh-CN" sz="2400" b="1" dirty="0" smtClean="0"/>
          </a:p>
          <a:p>
            <a:pPr marL="0" indent="0">
              <a:buNone/>
            </a:pPr>
            <a:endParaRPr kumimoji="1" lang="en-US" altLang="zh-CN" sz="2400" b="1" dirty="0" smtClean="0"/>
          </a:p>
          <a:p>
            <a:pPr marL="457200" lvl="1" indent="0">
              <a:buNone/>
            </a:pPr>
            <a:r>
              <a:rPr kumimoji="1" lang="zh-CN" altLang="en-US" sz="1800" dirty="0" smtClean="0"/>
              <a:t>因为</a:t>
            </a:r>
            <a:r>
              <a:rPr kumimoji="1" lang="en-US" altLang="zh-CN" sz="1800" dirty="0" err="1" smtClean="0"/>
              <a:t>php</a:t>
            </a:r>
            <a:r>
              <a:rPr kumimoji="1" lang="zh-CN" altLang="en-US" sz="1800" dirty="0" smtClean="0"/>
              <a:t>对于类型定义非常的松散，所以有时会根据引用变量的环境，将变量自动转换为</a:t>
            </a:r>
            <a:endParaRPr kumimoji="1" lang="zh-CN" altLang="en-US" sz="1800" dirty="0" smtClean="0"/>
          </a:p>
          <a:p>
            <a:pPr marL="457200" lvl="1" indent="0">
              <a:buNone/>
            </a:pPr>
            <a:r>
              <a:rPr kumimoji="1" lang="zh-CN" altLang="en-US" sz="1800" dirty="0" smtClean="0"/>
              <a:t>最适合的类型</a:t>
            </a:r>
            <a:r>
              <a:rPr kumimoji="1" lang="en-US" altLang="zh-CN" sz="1800" dirty="0" smtClean="0"/>
              <a:t>;</a:t>
            </a:r>
            <a:endParaRPr kumimoji="1" lang="en-US" altLang="zh-CN" sz="1800" dirty="0" smtClean="0"/>
          </a:p>
          <a:p>
            <a:pPr marL="457200" lvl="1" indent="0">
              <a:buNone/>
            </a:pPr>
            <a:r>
              <a:rPr kumimoji="1" lang="zh-CN" altLang="en-US" sz="1400" dirty="0" smtClean="0"/>
              <a:t>例</a:t>
            </a:r>
            <a:r>
              <a:rPr kumimoji="1" lang="en-US" altLang="zh-CN" sz="1400" dirty="0" smtClean="0"/>
              <a:t>1</a:t>
            </a:r>
            <a:r>
              <a:rPr kumimoji="1" lang="zh-CN" altLang="en-US" sz="1400" dirty="0" smtClean="0"/>
              <a:t>： </a:t>
            </a:r>
            <a:endParaRPr kumimoji="1" lang="en-US" altLang="zh-CN" sz="1400" dirty="0" smtClean="0"/>
          </a:p>
          <a:p>
            <a:pPr marL="457200" lvl="1" indent="0">
              <a:buNone/>
            </a:pPr>
            <a:r>
              <a:rPr kumimoji="1" lang="en-US" altLang="zh-CN" sz="1400" dirty="0" smtClean="0"/>
              <a:t>	$num = 5;</a:t>
            </a:r>
            <a:endParaRPr kumimoji="1" lang="en-US" altLang="zh-CN" sz="1400" dirty="0" smtClean="0"/>
          </a:p>
          <a:p>
            <a:pPr marL="457200" lvl="1" indent="0">
              <a:buNone/>
            </a:pPr>
            <a:r>
              <a:rPr kumimoji="1" lang="en-US" altLang="zh-CN" sz="1400" dirty="0" smtClean="0"/>
              <a:t>	$</a:t>
            </a:r>
            <a:r>
              <a:rPr kumimoji="1" lang="en-US" altLang="zh-CN" sz="1400" dirty="0" err="1" smtClean="0"/>
              <a:t>str</a:t>
            </a:r>
            <a:r>
              <a:rPr kumimoji="1" lang="en-US" altLang="zh-CN" sz="1400" dirty="0" smtClean="0"/>
              <a:t> = “15”;</a:t>
            </a:r>
            <a:endParaRPr kumimoji="1" lang="en-US" altLang="zh-CN" sz="1400" dirty="0" smtClean="0"/>
          </a:p>
          <a:p>
            <a:pPr marL="457200" lvl="1" indent="0">
              <a:buNone/>
            </a:pPr>
            <a:r>
              <a:rPr kumimoji="1" lang="en-US" altLang="zh-CN" sz="1400" dirty="0" smtClean="0"/>
              <a:t>	echo $num + $</a:t>
            </a:r>
            <a:r>
              <a:rPr kumimoji="1" lang="en-US" altLang="zh-CN" sz="1400" dirty="0" err="1" smtClean="0"/>
              <a:t>str</a:t>
            </a:r>
            <a:r>
              <a:rPr kumimoji="1" lang="en-US" altLang="zh-CN" sz="1400" dirty="0" smtClean="0"/>
              <a:t>;</a:t>
            </a:r>
            <a:endParaRPr kumimoji="1" lang="en-US" altLang="zh-CN" sz="1400" dirty="0" smtClean="0"/>
          </a:p>
          <a:p>
            <a:pPr marL="457200" lvl="1" indent="0">
              <a:buNone/>
            </a:pPr>
            <a:r>
              <a:rPr kumimoji="1" lang="zh-CN" altLang="en-US" sz="1400" dirty="0" smtClean="0"/>
              <a:t>例</a:t>
            </a:r>
            <a:r>
              <a:rPr kumimoji="1" lang="en-US" altLang="zh-CN" sz="1400" dirty="0" smtClean="0"/>
              <a:t>2</a:t>
            </a:r>
            <a:r>
              <a:rPr kumimoji="1" lang="zh-CN" altLang="en-US" sz="1400" dirty="0" smtClean="0"/>
              <a:t>：</a:t>
            </a:r>
            <a:endParaRPr kumimoji="1" lang="en-US" altLang="zh-CN" sz="1400" dirty="0" smtClean="0"/>
          </a:p>
          <a:p>
            <a:pPr marL="457200" lvl="1" indent="0">
              <a:buNone/>
            </a:pPr>
            <a:r>
              <a:rPr kumimoji="1" lang="en-US" altLang="zh-CN" sz="1400" dirty="0" smtClean="0"/>
              <a:t>	$</a:t>
            </a:r>
            <a:r>
              <a:rPr kumimoji="1" lang="en-US" altLang="zh-CN" sz="1400" dirty="0" err="1" smtClean="0"/>
              <a:t>str</a:t>
            </a:r>
            <a:r>
              <a:rPr kumimoji="1" lang="en-US" altLang="zh-CN" sz="1400" dirty="0" smtClean="0"/>
              <a:t> = “100hello”;</a:t>
            </a:r>
            <a:endParaRPr kumimoji="1" lang="en-US" altLang="zh-CN" sz="1400" dirty="0" smtClean="0"/>
          </a:p>
          <a:p>
            <a:pPr marL="457200" lvl="1" indent="0">
              <a:buNone/>
            </a:pPr>
            <a:r>
              <a:rPr kumimoji="1" lang="en-US" altLang="zh-CN" sz="1400" dirty="0" smtClean="0"/>
              <a:t>	$num = 200;</a:t>
            </a:r>
            <a:endParaRPr kumimoji="1" lang="en-US" altLang="zh-CN" sz="1400" dirty="0" smtClean="0"/>
          </a:p>
          <a:p>
            <a:pPr marL="457200" lvl="1" indent="0">
              <a:buNone/>
            </a:pPr>
            <a:r>
              <a:rPr kumimoji="1" lang="en-US" altLang="zh-CN" sz="1400" dirty="0" smtClean="0"/>
              <a:t>	echo $num + $</a:t>
            </a:r>
            <a:r>
              <a:rPr kumimoji="1" lang="en-US" altLang="zh-CN" sz="1400" dirty="0" err="1" smtClean="0"/>
              <a:t>str</a:t>
            </a:r>
            <a:r>
              <a:rPr kumimoji="1" lang="en-US" altLang="zh-CN" sz="1400" dirty="0" smtClean="0"/>
              <a:t>;</a:t>
            </a:r>
            <a:endParaRPr kumimoji="1" lang="en-US" altLang="zh-CN" sz="1400" dirty="0" smtClean="0"/>
          </a:p>
          <a:p>
            <a:pPr marL="457200" lvl="1" indent="0">
              <a:buNone/>
            </a:pPr>
            <a:r>
              <a:rPr kumimoji="1" lang="zh-CN" altLang="en-US" sz="1400" dirty="0" smtClean="0"/>
              <a:t>例</a:t>
            </a:r>
            <a:r>
              <a:rPr kumimoji="1" lang="en-US" altLang="zh-CN" sz="1400" dirty="0" smtClean="0"/>
              <a:t>3</a:t>
            </a:r>
            <a:r>
              <a:rPr kumimoji="1" lang="zh-CN" altLang="en-US" sz="1400" dirty="0" smtClean="0"/>
              <a:t>：</a:t>
            </a:r>
            <a:endParaRPr kumimoji="1" lang="zh-CN" altLang="en-US" sz="1400" dirty="0" smtClean="0"/>
          </a:p>
          <a:p>
            <a:pPr marL="457200" lvl="1" indent="0">
              <a:buNone/>
            </a:pPr>
            <a:r>
              <a:rPr kumimoji="1" lang="en-US" altLang="zh-CN" sz="1400" dirty="0" smtClean="0"/>
              <a:t>	$</a:t>
            </a:r>
            <a:r>
              <a:rPr kumimoji="1" lang="en-US" altLang="zh-CN" sz="1400" dirty="0" err="1" smtClean="0"/>
              <a:t>str</a:t>
            </a:r>
            <a:r>
              <a:rPr kumimoji="1" lang="en-US" altLang="zh-CN" sz="1400" dirty="0" smtClean="0"/>
              <a:t> = '1.2';</a:t>
            </a:r>
            <a:endParaRPr kumimoji="1" lang="en-US" altLang="zh-CN" sz="1400" dirty="0" smtClean="0"/>
          </a:p>
          <a:p>
            <a:pPr marL="457200" lvl="1" indent="0">
              <a:buNone/>
            </a:pPr>
            <a:r>
              <a:rPr kumimoji="1" lang="en-US" altLang="zh-CN" sz="1400" dirty="0" smtClean="0"/>
              <a:t>	if($</a:t>
            </a:r>
            <a:r>
              <a:rPr kumimoji="1" lang="en-US" altLang="zh-CN" sz="1400" dirty="0" err="1" smtClean="0"/>
              <a:t>str</a:t>
            </a:r>
            <a:r>
              <a:rPr kumimoji="1" lang="en-US" altLang="zh-CN" sz="1400" dirty="0" smtClean="0"/>
              <a:t>){</a:t>
            </a:r>
            <a:endParaRPr kumimoji="1" lang="en-US" altLang="zh-CN" sz="1400" dirty="0" smtClean="0"/>
          </a:p>
          <a:p>
            <a:pPr marL="457200" lvl="1" indent="0">
              <a:buNone/>
            </a:pPr>
            <a:r>
              <a:rPr kumimoji="1" lang="en-US" altLang="zh-CN" sz="1400" dirty="0" smtClean="0"/>
              <a:t>		 //if </a:t>
            </a:r>
            <a:r>
              <a:rPr kumimoji="1" lang="zh-CN" altLang="en-US" sz="1400" dirty="0" smtClean="0"/>
              <a:t>判断为 </a:t>
            </a:r>
            <a:r>
              <a:rPr kumimoji="1" lang="en-US" altLang="zh-CN" sz="1400" dirty="0" smtClean="0"/>
              <a:t>true</a:t>
            </a:r>
            <a:endParaRPr kumimoji="1" lang="en-US" altLang="zh-CN" sz="1400" dirty="0" smtClean="0"/>
          </a:p>
          <a:p>
            <a:pPr marL="457200" lvl="1" indent="0">
              <a:buNone/>
            </a:pPr>
            <a:r>
              <a:rPr kumimoji="1" lang="en-US" altLang="zh-CN" sz="1400" dirty="0" smtClean="0"/>
              <a:t>		echo 'hello world';</a:t>
            </a:r>
            <a:endParaRPr kumimoji="1" lang="en-US" altLang="zh-CN" sz="1400" dirty="0" smtClean="0"/>
          </a:p>
          <a:p>
            <a:pPr marL="457200" lvl="1" indent="0">
              <a:buNone/>
            </a:pPr>
            <a:r>
              <a:rPr kumimoji="1" lang="en-US" altLang="zh-CN" sz="1400" dirty="0" smtClean="0"/>
              <a:t>	}</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特殊数据类型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特殊数据类型</a:t>
            </a:r>
            <a:r>
              <a:rPr kumimoji="1" lang="en-US" altLang="zh-CN" sz="2400" b="1" dirty="0" smtClean="0"/>
              <a:t>-</a:t>
            </a:r>
            <a:r>
              <a:rPr kumimoji="1" lang="zh-CN" altLang="en-US" sz="2400" b="1" dirty="0" smtClean="0"/>
              <a:t>自动转换</a:t>
            </a:r>
            <a:endParaRPr kumimoji="1" lang="en-US" altLang="zh-CN" sz="2400" b="1" dirty="0" smtClean="0"/>
          </a:p>
          <a:p>
            <a:pPr marL="0" indent="0">
              <a:buNone/>
            </a:pPr>
            <a:endParaRPr kumimoji="1" lang="en-US" altLang="zh-CN" sz="2400" b="1" dirty="0" smtClean="0"/>
          </a:p>
          <a:p>
            <a:pPr marL="457200" lvl="1" indent="0">
              <a:buNone/>
            </a:pPr>
            <a:r>
              <a:rPr kumimoji="1" lang="en-US" altLang="zh-CN" sz="1800" b="1" dirty="0" err="1" smtClean="0"/>
              <a:t>gettype</a:t>
            </a:r>
            <a:endParaRPr kumimoji="1" lang="en-US" altLang="zh-CN" sz="1800" b="1" dirty="0" smtClean="0"/>
          </a:p>
          <a:p>
            <a:pPr marL="457200" lvl="1" indent="0">
              <a:buNone/>
            </a:pPr>
            <a:r>
              <a:rPr kumimoji="1" lang="en-US" altLang="zh-CN" sz="1800" dirty="0" smtClean="0"/>
              <a:t>	</a:t>
            </a:r>
            <a:r>
              <a:rPr kumimoji="1" lang="en-US" altLang="zh-CN" sz="1800" dirty="0" err="1" smtClean="0"/>
              <a:t>gettype</a:t>
            </a:r>
            <a:r>
              <a:rPr kumimoji="1" lang="en-US" altLang="zh-CN" sz="1800" dirty="0" smtClean="0"/>
              <a:t>() </a:t>
            </a:r>
            <a:r>
              <a:rPr kumimoji="1" lang="zh-CN" altLang="en-US" sz="1800" dirty="0" smtClean="0"/>
              <a:t>返回变量的类型</a:t>
            </a:r>
            <a:endParaRPr kumimoji="1" lang="zh-CN" altLang="en-US" sz="1800" dirty="0" smtClean="0"/>
          </a:p>
          <a:p>
            <a:pPr marL="457200" lvl="1" indent="0">
              <a:buNone/>
            </a:pPr>
            <a:r>
              <a:rPr kumimoji="1" lang="en-US" altLang="zh-CN" sz="1800" dirty="0" smtClean="0"/>
              <a:t>	</a:t>
            </a:r>
            <a:r>
              <a:rPr kumimoji="1" lang="zh-CN" altLang="en-US" sz="1800" dirty="0" smtClean="0"/>
              <a:t>共有</a:t>
            </a:r>
            <a:r>
              <a:rPr kumimoji="1" lang="en-US" altLang="zh-CN" sz="1800" dirty="0" smtClean="0"/>
              <a:t>8</a:t>
            </a:r>
            <a:r>
              <a:rPr kumimoji="1" lang="zh-CN" altLang="en-US" sz="1800" dirty="0" smtClean="0"/>
              <a:t>个可能的值 </a:t>
            </a:r>
            <a:r>
              <a:rPr kumimoji="1" lang="en-US" altLang="zh-CN" sz="1800" dirty="0" smtClean="0"/>
              <a:t>string</a:t>
            </a:r>
            <a:r>
              <a:rPr kumimoji="1" lang="zh-CN" altLang="en-US" sz="1800" dirty="0" smtClean="0"/>
              <a:t>、</a:t>
            </a:r>
            <a:r>
              <a:rPr kumimoji="1" lang="en-US" altLang="zh-CN" sz="1800" dirty="0" smtClean="0"/>
              <a:t>integer</a:t>
            </a:r>
            <a:r>
              <a:rPr kumimoji="1" lang="zh-CN" altLang="en-US" sz="1800" dirty="0" smtClean="0"/>
              <a:t>、</a:t>
            </a:r>
            <a:r>
              <a:rPr kumimoji="1" lang="en-US" altLang="zh-CN" sz="1800" dirty="0" smtClean="0"/>
              <a:t>float</a:t>
            </a:r>
            <a:r>
              <a:rPr kumimoji="1" lang="zh-CN" altLang="en-US" sz="1800" dirty="0" smtClean="0"/>
              <a:t>、</a:t>
            </a:r>
            <a:r>
              <a:rPr kumimoji="1" lang="en-US" altLang="zh-CN" sz="1800" dirty="0" err="1" smtClean="0"/>
              <a:t>boolean</a:t>
            </a:r>
            <a:r>
              <a:rPr kumimoji="1" lang="zh-CN" altLang="en-US" sz="1800" dirty="0" smtClean="0"/>
              <a:t>、</a:t>
            </a:r>
            <a:r>
              <a:rPr kumimoji="1" lang="en-US" altLang="zh-CN" sz="1800" dirty="0" smtClean="0"/>
              <a:t>array</a:t>
            </a:r>
            <a:r>
              <a:rPr kumimoji="1" lang="zh-CN" altLang="en-US" sz="1800" dirty="0" smtClean="0"/>
              <a:t>、</a:t>
            </a:r>
            <a:r>
              <a:rPr kumimoji="1" lang="en-US" altLang="zh-CN" sz="1800" dirty="0" smtClean="0"/>
              <a:t>object</a:t>
            </a:r>
            <a:r>
              <a:rPr kumimoji="1" lang="zh-CN" altLang="en-US" sz="1800" dirty="0" smtClean="0"/>
              <a:t>、</a:t>
            </a:r>
            <a:r>
              <a:rPr kumimoji="1" lang="en-US" altLang="zh-CN" sz="1800" dirty="0" smtClean="0"/>
              <a:t>null</a:t>
            </a:r>
            <a:r>
              <a:rPr kumimoji="1" lang="zh-CN" altLang="en-US" sz="1800" dirty="0" smtClean="0"/>
              <a:t>、</a:t>
            </a:r>
            <a:r>
              <a:rPr kumimoji="1" lang="en-US" altLang="zh-CN" sz="1800" dirty="0" err="1" smtClean="0"/>
              <a:t>unknow</a:t>
            </a:r>
            <a:endParaRPr kumimoji="1" lang="en-US" altLang="zh-CN" sz="1800" dirty="0" smtClean="0"/>
          </a:p>
          <a:p>
            <a:pPr marL="457200" lvl="1" indent="0">
              <a:buNone/>
            </a:pPr>
            <a:r>
              <a:rPr kumimoji="1" lang="en-US" altLang="zh-CN" sz="1800" dirty="0" smtClean="0"/>
              <a:t>	</a:t>
            </a:r>
            <a:r>
              <a:rPr kumimoji="1" lang="zh-CN" altLang="en-US" sz="1800" dirty="0" smtClean="0"/>
              <a:t>例</a:t>
            </a:r>
            <a:r>
              <a:rPr kumimoji="1" lang="en-US" altLang="zh-CN" sz="1800" dirty="0" smtClean="0"/>
              <a:t>: $</a:t>
            </a:r>
            <a:r>
              <a:rPr kumimoji="1" lang="en-US" altLang="zh-CN" sz="1800" dirty="0" err="1" smtClean="0"/>
              <a:t>str</a:t>
            </a:r>
            <a:r>
              <a:rPr kumimoji="1" lang="en-US" altLang="zh-CN" sz="1800" dirty="0" smtClean="0"/>
              <a:t> = ‘hello’;</a:t>
            </a:r>
            <a:endParaRPr kumimoji="1" lang="en-US" altLang="zh-CN" sz="1800" dirty="0" smtClean="0"/>
          </a:p>
          <a:p>
            <a:pPr marL="457200" lvl="1" indent="0">
              <a:buNone/>
            </a:pPr>
            <a:r>
              <a:rPr kumimoji="1" lang="en-US" altLang="zh-CN" sz="1800" dirty="0" smtClean="0"/>
              <a:t>	echo </a:t>
            </a:r>
            <a:r>
              <a:rPr kumimoji="1" lang="en-US" altLang="zh-CN" sz="1800" dirty="0" err="1" smtClean="0"/>
              <a:t>gettype</a:t>
            </a:r>
            <a:r>
              <a:rPr kumimoji="1" lang="en-US" altLang="zh-CN" sz="1800" dirty="0" smtClean="0"/>
              <a:t>($</a:t>
            </a:r>
            <a:r>
              <a:rPr kumimoji="1" lang="en-US" altLang="zh-CN" sz="1800" dirty="0" err="1" smtClean="0"/>
              <a:t>str</a:t>
            </a:r>
            <a:r>
              <a:rPr kumimoji="1" lang="en-US" altLang="zh-CN" sz="1800" dirty="0" smtClean="0"/>
              <a:t>);</a:t>
            </a:r>
            <a:endParaRPr kumimoji="1" lang="en-US" altLang="zh-CN" sz="1800" dirty="0" smtClean="0"/>
          </a:p>
          <a:p>
            <a:pPr marL="457200" lvl="1" indent="0">
              <a:buNone/>
            </a:pPr>
            <a:r>
              <a:rPr kumimoji="1" lang="en-US" altLang="zh-CN" sz="1800" b="1" dirty="0" err="1" smtClean="0"/>
              <a:t>is_type</a:t>
            </a:r>
            <a:r>
              <a:rPr kumimoji="1" lang="en-US" altLang="zh-CN" sz="1800" b="1" dirty="0" smtClean="0"/>
              <a:t>()</a:t>
            </a:r>
            <a:endParaRPr kumimoji="1" lang="en-US" altLang="zh-CN" sz="1800" b="1" dirty="0" smtClean="0"/>
          </a:p>
          <a:p>
            <a:pPr marL="457200" lvl="1" indent="0">
              <a:buNone/>
            </a:pPr>
            <a:r>
              <a:rPr kumimoji="1" lang="en-US" altLang="zh-CN" sz="1400" dirty="0" smtClean="0"/>
              <a:t>	</a:t>
            </a:r>
            <a:r>
              <a:rPr kumimoji="1" lang="zh-CN" altLang="en-US" sz="1400" dirty="0" smtClean="0"/>
              <a:t>查看变量是否属于某个类型</a:t>
            </a:r>
            <a:r>
              <a:rPr kumimoji="1" lang="en-US" altLang="zh-CN" sz="1400" dirty="0" smtClean="0"/>
              <a:t>,</a:t>
            </a:r>
            <a:r>
              <a:rPr kumimoji="1" lang="zh-CN" altLang="en-US" sz="1400" dirty="0" smtClean="0"/>
              <a:t>是返回 </a:t>
            </a:r>
            <a:r>
              <a:rPr kumimoji="1" lang="en-US" altLang="zh-CN" sz="1400" dirty="0" smtClean="0"/>
              <a:t>TRUE ,</a:t>
            </a:r>
            <a:r>
              <a:rPr kumimoji="1" lang="zh-CN" altLang="en-US" sz="1400" dirty="0" smtClean="0"/>
              <a:t>否返回 </a:t>
            </a:r>
            <a:r>
              <a:rPr kumimoji="1" lang="en-US" altLang="zh-CN" sz="1400" dirty="0" smtClean="0"/>
              <a:t>FALSE;</a:t>
            </a:r>
            <a:endParaRPr kumimoji="1" lang="en-US" altLang="zh-CN" sz="1400" dirty="0" smtClean="0"/>
          </a:p>
          <a:p>
            <a:pPr marL="457200" lvl="1" indent="0">
              <a:buNone/>
            </a:pPr>
            <a:r>
              <a:rPr kumimoji="1" lang="en-US" altLang="zh-CN" sz="1400" dirty="0" smtClean="0"/>
              <a:t>	</a:t>
            </a:r>
            <a:r>
              <a:rPr kumimoji="1" lang="zh-CN" altLang="en-US" sz="1400" dirty="0" smtClean="0"/>
              <a:t>注意：这里的</a:t>
            </a:r>
            <a:r>
              <a:rPr kumimoji="1" lang="en-US" altLang="zh-CN" sz="1400" dirty="0" err="1" smtClean="0"/>
              <a:t>is_type</a:t>
            </a:r>
            <a:r>
              <a:rPr kumimoji="1" lang="zh-CN" altLang="en-US" sz="1400" dirty="0" smtClean="0"/>
              <a:t>不是特指某个函数，而是泛指</a:t>
            </a:r>
            <a:endParaRPr kumimoji="1" lang="zh-CN" altLang="en-US" sz="1400" dirty="0" smtClean="0"/>
          </a:p>
          <a:p>
            <a:pPr marL="457200" lvl="1" indent="0">
              <a:buNone/>
            </a:pPr>
            <a:r>
              <a:rPr kumimoji="1" lang="en-US" altLang="zh-CN" sz="1400" dirty="0" smtClean="0"/>
              <a:t>	//</a:t>
            </a:r>
            <a:r>
              <a:rPr kumimoji="1" lang="zh-CN" altLang="en-US" sz="1400" dirty="0" smtClean="0"/>
              <a:t>判断是否是数组 </a:t>
            </a:r>
            <a:r>
              <a:rPr kumimoji="1" lang="en-US" altLang="zh-CN" sz="1400" dirty="0" err="1" smtClean="0"/>
              <a:t>is_array</a:t>
            </a:r>
            <a:endParaRPr kumimoji="1" lang="en-US" altLang="zh-CN" sz="1400" dirty="0" smtClean="0"/>
          </a:p>
          <a:p>
            <a:pPr marL="457200" lvl="1" indent="0">
              <a:buNone/>
            </a:pPr>
            <a:r>
              <a:rPr kumimoji="1" lang="en-US" altLang="zh-CN" sz="1400" dirty="0" smtClean="0"/>
              <a:t>	$</a:t>
            </a:r>
            <a:r>
              <a:rPr kumimoji="1" lang="en-US" altLang="zh-CN" sz="1400" dirty="0" err="1" smtClean="0"/>
              <a:t>arr</a:t>
            </a:r>
            <a:r>
              <a:rPr kumimoji="1" lang="en-US" altLang="zh-CN" sz="1400" dirty="0" smtClean="0"/>
              <a:t> = array(1);</a:t>
            </a:r>
            <a:endParaRPr kumimoji="1" lang="en-US" altLang="zh-CN" sz="1400" dirty="0" smtClean="0"/>
          </a:p>
          <a:p>
            <a:pPr marL="457200" lvl="1" indent="0">
              <a:buNone/>
            </a:pPr>
            <a:r>
              <a:rPr kumimoji="1" lang="en-US" altLang="zh-CN" sz="1400" dirty="0" smtClean="0"/>
              <a:t>	echo </a:t>
            </a:r>
            <a:r>
              <a:rPr kumimoji="1" lang="en-US" altLang="zh-CN" sz="1400" dirty="0" err="1" smtClean="0"/>
              <a:t>is_array</a:t>
            </a:r>
            <a:r>
              <a:rPr kumimoji="1" lang="en-US" altLang="zh-CN" sz="1400" dirty="0" smtClean="0"/>
              <a:t>($</a:t>
            </a:r>
            <a:r>
              <a:rPr kumimoji="1" lang="en-US" altLang="zh-CN" sz="1400" dirty="0" err="1" smtClean="0"/>
              <a:t>arr</a:t>
            </a:r>
            <a:r>
              <a:rPr kumimoji="1" lang="en-US" altLang="zh-CN" sz="1400" dirty="0" smtClean="0"/>
              <a:t>);</a:t>
            </a:r>
            <a:endParaRPr kumimoji="1" lang="en-US" altLang="zh-CN" sz="1400" dirty="0" smtClean="0"/>
          </a:p>
          <a:p>
            <a:pPr marL="457200" lvl="1" indent="0">
              <a:buNone/>
            </a:pPr>
            <a:r>
              <a:rPr kumimoji="1" lang="en-US" altLang="zh-CN" sz="1400" dirty="0" smtClean="0"/>
              <a:t>	//</a:t>
            </a:r>
            <a:r>
              <a:rPr kumimoji="1" lang="zh-CN" altLang="en-US" sz="1400" dirty="0" smtClean="0"/>
              <a:t>判断是否是整型 </a:t>
            </a:r>
            <a:r>
              <a:rPr kumimoji="1" lang="en-US" altLang="zh-CN" sz="1400" dirty="0" err="1" smtClean="0"/>
              <a:t>is_int</a:t>
            </a:r>
            <a:endParaRPr kumimoji="1" lang="en-US" altLang="zh-CN" sz="1400" dirty="0" smtClean="0"/>
          </a:p>
          <a:p>
            <a:pPr marL="457200" lvl="1" indent="0">
              <a:buNone/>
            </a:pPr>
            <a:r>
              <a:rPr kumimoji="1" lang="en-US" altLang="zh-CN" sz="1400" dirty="0" smtClean="0"/>
              <a:t>	$num = 5;</a:t>
            </a:r>
            <a:endParaRPr kumimoji="1" lang="en-US" altLang="zh-CN" sz="1400" dirty="0" smtClean="0"/>
          </a:p>
          <a:p>
            <a:pPr marL="457200" lvl="1" indent="0">
              <a:buNone/>
            </a:pPr>
            <a:r>
              <a:rPr kumimoji="1" lang="en-US" altLang="zh-CN" sz="1400" dirty="0" smtClean="0"/>
              <a:t>	echo </a:t>
            </a:r>
            <a:r>
              <a:rPr kumimoji="1" lang="en-US" altLang="zh-CN" sz="1400" dirty="0" err="1" smtClean="0"/>
              <a:t>is_int</a:t>
            </a:r>
            <a:r>
              <a:rPr kumimoji="1" lang="en-US" altLang="zh-CN" sz="1400" dirty="0" smtClean="0"/>
              <a:t>($num);//</a:t>
            </a:r>
            <a:r>
              <a:rPr kumimoji="1" lang="zh-CN" altLang="en-US" sz="1400" dirty="0" smtClean="0"/>
              <a:t>也可以使用</a:t>
            </a:r>
            <a:r>
              <a:rPr kumimoji="1" lang="en-US" altLang="zh-CN" sz="1400" dirty="0" err="1" smtClean="0"/>
              <a:t>is_integer</a:t>
            </a:r>
            <a:r>
              <a:rPr kumimoji="1" lang="en-US" altLang="zh-CN" sz="1400" dirty="0" smtClean="0"/>
              <a:t>()</a:t>
            </a:r>
            <a:endParaRPr kumimoji="1" lang="en-US" altLang="zh-CN" sz="1400" dirty="0" smtClean="0"/>
          </a:p>
          <a:p>
            <a:pPr marL="457200" lvl="1" indent="0">
              <a:buNone/>
            </a:pPr>
            <a:r>
              <a:rPr kumimoji="1" lang="zh-CN" altLang="en-US" sz="1400" dirty="0" smtClean="0"/>
              <a:t>类似的函数还有</a:t>
            </a:r>
            <a:r>
              <a:rPr kumimoji="1" lang="en-US" altLang="zh-CN" sz="1400" dirty="0" err="1" smtClean="0"/>
              <a:t>is_bool</a:t>
            </a:r>
            <a:r>
              <a:rPr kumimoji="1" lang="en-US" altLang="zh-CN" sz="1400" dirty="0" smtClean="0"/>
              <a:t>() </a:t>
            </a:r>
            <a:r>
              <a:rPr kumimoji="1" lang="zh-CN" altLang="en-US" sz="1400" dirty="0" smtClean="0"/>
              <a:t>、 </a:t>
            </a:r>
            <a:r>
              <a:rPr kumimoji="1" lang="en-US" altLang="zh-CN" sz="1400" dirty="0" err="1" smtClean="0"/>
              <a:t>is_float</a:t>
            </a:r>
            <a:r>
              <a:rPr kumimoji="1" lang="en-US" altLang="zh-CN" sz="1400" dirty="0" smtClean="0"/>
              <a:t>() </a:t>
            </a:r>
            <a:r>
              <a:rPr kumimoji="1" lang="zh-CN" altLang="en-US" sz="1400" dirty="0" smtClean="0"/>
              <a:t>、 </a:t>
            </a:r>
            <a:r>
              <a:rPr kumimoji="1" lang="en-US" altLang="zh-CN" sz="1400" dirty="0" err="1" smtClean="0"/>
              <a:t>is_numeric</a:t>
            </a:r>
            <a:r>
              <a:rPr kumimoji="1" lang="en-US" altLang="zh-CN" sz="1400" dirty="0" smtClean="0"/>
              <a:t>() </a:t>
            </a:r>
            <a:r>
              <a:rPr kumimoji="1" lang="zh-CN" altLang="en-US" sz="1400" dirty="0" smtClean="0"/>
              <a:t>、 </a:t>
            </a:r>
            <a:r>
              <a:rPr kumimoji="1" lang="en-US" altLang="zh-CN" sz="1400" dirty="0" err="1" smtClean="0"/>
              <a:t>is_string</a:t>
            </a:r>
            <a:r>
              <a:rPr kumimoji="1" lang="en-US" altLang="zh-CN" sz="1400" dirty="0" smtClean="0"/>
              <a:t>() </a:t>
            </a:r>
            <a:r>
              <a:rPr kumimoji="1" lang="zh-CN" altLang="en-US" sz="1400" dirty="0" smtClean="0"/>
              <a:t>、 </a:t>
            </a:r>
            <a:r>
              <a:rPr kumimoji="1" lang="en-US" altLang="zh-CN" sz="1400" dirty="0" err="1" smtClean="0"/>
              <a:t>is_array</a:t>
            </a:r>
            <a:r>
              <a:rPr kumimoji="1" lang="en-US" altLang="zh-CN" sz="1400" dirty="0" smtClean="0"/>
              <a:t>() </a:t>
            </a:r>
            <a:r>
              <a:rPr kumimoji="1" lang="zh-CN" altLang="en-US" sz="1400" dirty="0" smtClean="0"/>
              <a:t>和 </a:t>
            </a:r>
            <a:r>
              <a:rPr kumimoji="1" lang="en-US" altLang="zh-CN" sz="1400" dirty="0" err="1" smtClean="0"/>
              <a:t>is_object</a:t>
            </a:r>
            <a:r>
              <a:rPr kumimoji="1" lang="en-US" altLang="zh-CN" sz="1400" dirty="0" smtClean="0"/>
              <a:t>() </a:t>
            </a:r>
            <a:r>
              <a:rPr kumimoji="1" lang="zh-CN" altLang="en-US" sz="1400" dirty="0" smtClean="0"/>
              <a:t>。</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特殊数据类型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特殊数据类型</a:t>
            </a:r>
            <a:r>
              <a:rPr kumimoji="1" lang="en-US" altLang="zh-CN" sz="2400" b="1" dirty="0" smtClean="0"/>
              <a:t>-</a:t>
            </a:r>
            <a:r>
              <a:rPr kumimoji="1" lang="zh-CN" altLang="en-US" sz="2400" b="1" dirty="0" smtClean="0"/>
              <a:t>自动转换</a:t>
            </a:r>
            <a:endParaRPr kumimoji="1" lang="en-US" altLang="zh-CN" sz="2400" b="1" dirty="0" smtClean="0"/>
          </a:p>
          <a:p>
            <a:pPr marL="0" indent="0">
              <a:buNone/>
            </a:pPr>
            <a:endParaRPr kumimoji="1" lang="en-US" altLang="zh-CN" sz="2400" b="1" dirty="0" smtClean="0"/>
          </a:p>
          <a:p>
            <a:pPr marL="457200" lvl="1" indent="0">
              <a:buNone/>
            </a:pPr>
            <a:r>
              <a:rPr kumimoji="1" lang="en-US" altLang="zh-CN" sz="1800" b="1" dirty="0" err="1" smtClean="0"/>
              <a:t>var_dump</a:t>
            </a:r>
            <a:endParaRPr kumimoji="1" lang="en-US" altLang="zh-CN" sz="1800" b="1" dirty="0" smtClean="0"/>
          </a:p>
          <a:p>
            <a:pPr marL="457200" lvl="1" indent="0">
              <a:buNone/>
            </a:pPr>
            <a:endParaRPr kumimoji="1" lang="en-US" altLang="zh-CN" sz="1800" b="1" dirty="0" smtClean="0"/>
          </a:p>
          <a:p>
            <a:pPr marL="457200" lvl="1" indent="0">
              <a:buNone/>
            </a:pPr>
            <a:r>
              <a:rPr kumimoji="1" lang="en-US" altLang="zh-CN" sz="1800" dirty="0" err="1" smtClean="0"/>
              <a:t>var_dump</a:t>
            </a:r>
            <a:r>
              <a:rPr kumimoji="1" lang="en-US" altLang="zh-CN" sz="1800" dirty="0" smtClean="0"/>
              <a:t>()</a:t>
            </a:r>
            <a:r>
              <a:rPr kumimoji="1" lang="zh-CN" altLang="en-US" sz="1800" dirty="0" smtClean="0"/>
              <a:t>函数用来得到变量的类型和值的详细信息</a:t>
            </a:r>
            <a:endParaRPr kumimoji="1" lang="en-US" altLang="zh-CN" sz="1800" dirty="0" smtClean="0"/>
          </a:p>
          <a:p>
            <a:pPr marL="457200" lvl="1" indent="0">
              <a:buNone/>
            </a:pPr>
            <a:endParaRPr kumimoji="1" lang="zh-CN" altLang="en-US" sz="1800" dirty="0" smtClean="0"/>
          </a:p>
          <a:p>
            <a:pPr marL="457200" lvl="1" indent="0">
              <a:buNone/>
            </a:pPr>
            <a:r>
              <a:rPr kumimoji="1" lang="zh-CN" altLang="en-US" sz="1800" dirty="0" smtClean="0"/>
              <a:t>例：</a:t>
            </a:r>
            <a:endParaRPr kumimoji="1" lang="zh-CN" altLang="en-US" sz="1800" dirty="0" smtClean="0"/>
          </a:p>
          <a:p>
            <a:pPr marL="457200" lvl="1" indent="0">
              <a:buNone/>
            </a:pPr>
            <a:r>
              <a:rPr kumimoji="1" lang="en-US" altLang="zh-CN" sz="1800" dirty="0" smtClean="0"/>
              <a:t>	$</a:t>
            </a:r>
            <a:r>
              <a:rPr kumimoji="1" lang="en-US" altLang="zh-CN" sz="1800" dirty="0" err="1" smtClean="0"/>
              <a:t>str</a:t>
            </a:r>
            <a:r>
              <a:rPr kumimoji="1" lang="en-US" altLang="zh-CN" sz="1800" dirty="0" smtClean="0"/>
              <a:t> = ‘hello’;</a:t>
            </a:r>
            <a:endParaRPr kumimoji="1" lang="en-US" altLang="zh-CN" sz="1800" dirty="0" smtClean="0"/>
          </a:p>
          <a:p>
            <a:pPr marL="457200" lvl="1" indent="0">
              <a:buNone/>
            </a:pPr>
            <a:r>
              <a:rPr kumimoji="1" lang="en-US" altLang="zh-CN" sz="1800" dirty="0" smtClean="0"/>
              <a:t>	</a:t>
            </a:r>
            <a:r>
              <a:rPr kumimoji="1" lang="en-US" altLang="zh-CN" sz="1800" dirty="0" err="1" smtClean="0"/>
              <a:t>var_dump</a:t>
            </a:r>
            <a:r>
              <a:rPr kumimoji="1" lang="en-US" altLang="zh-CN" sz="1800" dirty="0" smtClean="0"/>
              <a:t>($</a:t>
            </a:r>
            <a:r>
              <a:rPr kumimoji="1" lang="en-US" altLang="zh-CN" sz="1800" dirty="0" err="1" smtClean="0"/>
              <a:t>str</a:t>
            </a:r>
            <a:r>
              <a:rPr kumimoji="1" lang="en-US" altLang="zh-CN" sz="1800" dirty="0" smtClean="0"/>
              <a:t>);</a:t>
            </a:r>
            <a:endParaRPr kumimoji="1" lang="en-US" altLang="zh-CN" sz="1800" dirty="0" smtClean="0"/>
          </a:p>
          <a:p>
            <a:pPr marL="457200" lvl="1" indent="0">
              <a:buNone/>
            </a:pPr>
            <a:r>
              <a:rPr kumimoji="1" lang="en-US" altLang="zh-CN" sz="1800" dirty="0" smtClean="0"/>
              <a:t>	$</a:t>
            </a:r>
            <a:r>
              <a:rPr kumimoji="1" lang="en-US" altLang="zh-CN" sz="1800" dirty="0" err="1" smtClean="0"/>
              <a:t>arr</a:t>
            </a:r>
            <a:r>
              <a:rPr kumimoji="1" lang="en-US" altLang="zh-CN" sz="1800" dirty="0" smtClean="0"/>
              <a:t> = array(‘A’, ‘B’, ‘C’);</a:t>
            </a:r>
            <a:endParaRPr kumimoji="1" lang="en-US" altLang="zh-CN" sz="1800" dirty="0" smtClean="0"/>
          </a:p>
          <a:p>
            <a:pPr marL="457200" lvl="1" indent="0">
              <a:buNone/>
            </a:pPr>
            <a:r>
              <a:rPr kumimoji="1" lang="en-US" altLang="zh-CN" sz="1800" dirty="0" smtClean="0"/>
              <a:t>	</a:t>
            </a:r>
            <a:r>
              <a:rPr kumimoji="1" lang="en-US" altLang="zh-CN" sz="1800" dirty="0" err="1" smtClean="0"/>
              <a:t>var_dump</a:t>
            </a:r>
            <a:r>
              <a:rPr kumimoji="1" lang="en-US" altLang="zh-CN" sz="1800" dirty="0" smtClean="0"/>
              <a:t>($</a:t>
            </a:r>
            <a:r>
              <a:rPr kumimoji="1" lang="en-US" altLang="zh-CN" sz="1800" dirty="0" err="1" smtClean="0"/>
              <a:t>arr</a:t>
            </a:r>
            <a:r>
              <a:rPr kumimoji="1" lang="en-US" altLang="zh-CN" sz="1800" dirty="0" smtClean="0"/>
              <a:t>);</a:t>
            </a:r>
            <a:r>
              <a:rPr kumimoji="1" lang="zh-CN" altLang="en-US" sz="1400" dirty="0" smtClean="0"/>
              <a:t>。</a:t>
            </a:r>
            <a:endParaRPr kumimoji="1" lang="zh-CN" altLang="en-US" sz="1400" dirty="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数据类型</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特殊数据类型</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算术运算符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算术运算符，用于完成各种算术运算</a:t>
            </a:r>
            <a:r>
              <a:rPr kumimoji="1" lang="en-US" altLang="zh-CN" sz="1800" dirty="0" smtClean="0"/>
              <a:t>;</a:t>
            </a:r>
            <a:endParaRPr kumimoji="1" lang="en-US" altLang="zh-CN" sz="1800" dirty="0" smtClean="0"/>
          </a:p>
          <a:p>
            <a:pPr marL="457200" lvl="1" indent="0">
              <a:buNone/>
            </a:pPr>
            <a:r>
              <a:rPr kumimoji="1" lang="en-US" altLang="zh-CN" sz="1800" dirty="0" smtClean="0"/>
              <a:t>	+ </a:t>
            </a:r>
            <a:r>
              <a:rPr kumimoji="1" lang="zh-CN" altLang="en-US" sz="1800" dirty="0" smtClean="0"/>
              <a:t>加法运算 </a:t>
            </a:r>
            <a:r>
              <a:rPr kumimoji="1" lang="en-US" altLang="zh-CN" sz="1800" dirty="0" smtClean="0"/>
              <a:t>$a + $b</a:t>
            </a:r>
            <a:endParaRPr kumimoji="1" lang="en-US" altLang="zh-CN" sz="1800" dirty="0" smtClean="0"/>
          </a:p>
          <a:p>
            <a:pPr marL="457200" lvl="1" indent="0">
              <a:buNone/>
            </a:pPr>
            <a:r>
              <a:rPr kumimoji="1" lang="en-US" altLang="zh-CN" sz="1800" dirty="0" smtClean="0"/>
              <a:t>	- </a:t>
            </a:r>
            <a:r>
              <a:rPr kumimoji="1" lang="zh-CN" altLang="en-US" sz="1800" dirty="0" smtClean="0"/>
              <a:t>减法运算 </a:t>
            </a:r>
            <a:r>
              <a:rPr kumimoji="1" lang="en-US" altLang="zh-CN" sz="1800" dirty="0" smtClean="0"/>
              <a:t>$a - $b</a:t>
            </a:r>
            <a:endParaRPr kumimoji="1" lang="en-US" altLang="zh-CN" sz="1800" dirty="0" smtClean="0"/>
          </a:p>
          <a:p>
            <a:pPr marL="457200" lvl="1" indent="0">
              <a:buNone/>
            </a:pPr>
            <a:r>
              <a:rPr kumimoji="1" lang="en-US" altLang="zh-CN" sz="1800" dirty="0" smtClean="0"/>
              <a:t>	* </a:t>
            </a:r>
            <a:r>
              <a:rPr kumimoji="1" lang="zh-CN" altLang="en-US" sz="1800" dirty="0" smtClean="0"/>
              <a:t>乘法运算 </a:t>
            </a:r>
            <a:r>
              <a:rPr kumimoji="1" lang="en-US" altLang="zh-CN" sz="1800" dirty="0" smtClean="0"/>
              <a:t>$a * $b</a:t>
            </a:r>
            <a:endParaRPr kumimoji="1" lang="en-US" altLang="zh-CN" sz="1800" dirty="0" smtClean="0"/>
          </a:p>
          <a:p>
            <a:pPr marL="457200" lvl="1" indent="0">
              <a:buNone/>
            </a:pPr>
            <a:r>
              <a:rPr kumimoji="1" lang="en-US" altLang="zh-CN" sz="1800" dirty="0" smtClean="0"/>
              <a:t>	/ </a:t>
            </a:r>
            <a:r>
              <a:rPr kumimoji="1" lang="zh-CN" altLang="en-US" sz="1800" dirty="0" smtClean="0"/>
              <a:t>除法运算 </a:t>
            </a:r>
            <a:r>
              <a:rPr kumimoji="1" lang="en-US" altLang="zh-CN" sz="1800" dirty="0" smtClean="0"/>
              <a:t>$a / $b</a:t>
            </a:r>
            <a:endParaRPr kumimoji="1" lang="en-US" altLang="zh-CN" sz="1800" dirty="0" smtClean="0"/>
          </a:p>
          <a:p>
            <a:pPr marL="457200" lvl="1" indent="0">
              <a:buNone/>
            </a:pPr>
            <a:r>
              <a:rPr kumimoji="1" lang="en-US" altLang="zh-CN" sz="1800" dirty="0" smtClean="0"/>
              <a:t>	% </a:t>
            </a:r>
            <a:r>
              <a:rPr kumimoji="1" lang="zh-CN" altLang="en-US" sz="1800" dirty="0" smtClean="0"/>
              <a:t>取模运算（求余数</a:t>
            </a:r>
            <a:r>
              <a:rPr kumimoji="1" lang="en-US" altLang="zh-CN" sz="1800" dirty="0" smtClean="0"/>
              <a:t>) $a % $b</a:t>
            </a:r>
            <a:endParaRPr kumimoji="1" lang="en-US" altLang="zh-CN" sz="1800" dirty="0" smtClean="0"/>
          </a:p>
          <a:p>
            <a:pPr marL="457200" lvl="1" indent="0">
              <a:buNone/>
            </a:pPr>
            <a:r>
              <a:rPr kumimoji="1" lang="zh-CN" altLang="pt-BR" sz="1400" dirty="0" smtClean="0"/>
              <a:t>例：</a:t>
            </a:r>
            <a:endParaRPr kumimoji="1" lang="zh-CN" altLang="pt-BR" sz="1400" dirty="0" smtClean="0"/>
          </a:p>
          <a:p>
            <a:pPr marL="457200" lvl="1" indent="0">
              <a:buNone/>
            </a:pPr>
            <a:r>
              <a:rPr kumimoji="1" lang="pt-BR" altLang="zh-CN" sz="1400" dirty="0" smtClean="0"/>
              <a:t>	</a:t>
            </a:r>
            <a:r>
              <a:rPr kumimoji="1" lang="pt-BR" altLang="zh-CN" sz="1800" dirty="0" smtClean="0"/>
              <a:t>$a = 5;</a:t>
            </a:r>
            <a:endParaRPr kumimoji="1" lang="pt-BR" altLang="zh-CN" sz="1800" dirty="0" smtClean="0"/>
          </a:p>
          <a:p>
            <a:pPr marL="457200" lvl="1" indent="0">
              <a:buNone/>
            </a:pPr>
            <a:r>
              <a:rPr kumimoji="1" lang="pt-BR" altLang="zh-CN" sz="1800" dirty="0" smtClean="0"/>
              <a:t>	$b = 2;</a:t>
            </a:r>
            <a:endParaRPr kumimoji="1" lang="pt-BR" altLang="zh-CN" sz="1800" dirty="0" smtClean="0"/>
          </a:p>
          <a:p>
            <a:pPr marL="457200" lvl="1" indent="0">
              <a:buNone/>
            </a:pPr>
            <a:r>
              <a:rPr kumimoji="1" lang="en-US" altLang="zh-CN" sz="1800" dirty="0" smtClean="0"/>
              <a:t>	echo $a + $b;  // outputs 7</a:t>
            </a:r>
            <a:endParaRPr kumimoji="1" lang="en-US" altLang="zh-CN" sz="1800" dirty="0" smtClean="0"/>
          </a:p>
          <a:p>
            <a:pPr marL="457200" lvl="1" indent="0">
              <a:buNone/>
            </a:pPr>
            <a:r>
              <a:rPr kumimoji="1" lang="en-US" altLang="zh-CN" sz="1800" dirty="0" smtClean="0"/>
              <a:t>	echo $a - $b; // outputs 3</a:t>
            </a:r>
            <a:endParaRPr kumimoji="1" lang="en-US" altLang="zh-CN" sz="1800" dirty="0" smtClean="0"/>
          </a:p>
          <a:p>
            <a:pPr marL="457200" lvl="1" indent="0">
              <a:buNone/>
            </a:pPr>
            <a:r>
              <a:rPr kumimoji="1" lang="en-US" altLang="zh-CN" sz="1800" dirty="0" smtClean="0"/>
              <a:t>	echo $a * $b;// outputs 10</a:t>
            </a:r>
            <a:endParaRPr kumimoji="1" lang="en-US" altLang="zh-CN" sz="1800" dirty="0" smtClean="0"/>
          </a:p>
          <a:p>
            <a:pPr marL="457200" lvl="1" indent="0">
              <a:buNone/>
            </a:pPr>
            <a:r>
              <a:rPr kumimoji="1" lang="en-US" altLang="zh-CN" sz="1800" dirty="0" smtClean="0"/>
              <a:t>	echo $a / $b; // outputs 2.5</a:t>
            </a:r>
            <a:endParaRPr kumimoji="1" lang="en-US" altLang="zh-CN" sz="1800" dirty="0" smtClean="0"/>
          </a:p>
          <a:p>
            <a:pPr marL="457200" lvl="1" indent="0">
              <a:buNone/>
            </a:pPr>
            <a:r>
              <a:rPr kumimoji="1" lang="en-US" altLang="zh-CN" sz="1800" dirty="0" smtClean="0"/>
              <a:t>	echo $a % $b; // outputs 1</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算术运算符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赋值运算符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赋值运算符，将一个数据值赋给一个变量</a:t>
            </a:r>
            <a:r>
              <a:rPr kumimoji="1" lang="en-US" altLang="zh-CN" sz="1800" dirty="0" smtClean="0"/>
              <a:t>;</a:t>
            </a:r>
            <a:endParaRPr kumimoji="1" lang="en-US" altLang="zh-CN" sz="1800" dirty="0" smtClean="0"/>
          </a:p>
          <a:p>
            <a:pPr marL="457200" lvl="1" indent="0">
              <a:buNone/>
            </a:pPr>
            <a:r>
              <a:rPr kumimoji="1" lang="zh-CN" altLang="en-US" sz="1800" dirty="0" smtClean="0"/>
              <a:t>组合赋值运算符，在赋值之前会完成某个运算</a:t>
            </a:r>
            <a:r>
              <a:rPr kumimoji="1" lang="en-US" altLang="zh-CN" sz="1800" dirty="0" smtClean="0"/>
              <a:t>;</a:t>
            </a:r>
            <a:endParaRPr kumimoji="1" lang="en-US" altLang="zh-CN" sz="1800" dirty="0" smtClean="0"/>
          </a:p>
          <a:p>
            <a:pPr marL="457200" lvl="1" indent="0">
              <a:buNone/>
            </a:pPr>
            <a:endParaRPr kumimoji="1" lang="en-US" altLang="zh-CN" sz="1800" dirty="0" smtClean="0"/>
          </a:p>
          <a:p>
            <a:pPr marL="457200" lvl="1" indent="0">
              <a:buNone/>
            </a:pPr>
            <a:r>
              <a:rPr kumimoji="1" lang="en-US" altLang="zh-CN" sz="1800" dirty="0" smtClean="0"/>
              <a:t>$a = 5 </a:t>
            </a:r>
            <a:r>
              <a:rPr kumimoji="1" lang="zh-CN" altLang="en-US" sz="1800" dirty="0" smtClean="0"/>
              <a:t>赋值</a:t>
            </a:r>
            <a:endParaRPr kumimoji="1" lang="zh-CN" altLang="en-US" sz="1800" dirty="0" smtClean="0"/>
          </a:p>
          <a:p>
            <a:pPr marL="457200" lvl="1" indent="0">
              <a:buNone/>
            </a:pPr>
            <a:r>
              <a:rPr kumimoji="1" lang="en-US" altLang="zh-CN" sz="1800" dirty="0" smtClean="0"/>
              <a:t>$a += 5 </a:t>
            </a:r>
            <a:r>
              <a:rPr kumimoji="1" lang="zh-CN" altLang="en-US" sz="1800" dirty="0" smtClean="0"/>
              <a:t>加法赋值 </a:t>
            </a:r>
            <a:r>
              <a:rPr kumimoji="1" lang="en-US" altLang="zh-CN" sz="1800" dirty="0" smtClean="0"/>
              <a:t>$a = $a + 5</a:t>
            </a:r>
            <a:endParaRPr kumimoji="1" lang="en-US" altLang="zh-CN" sz="1800" dirty="0" smtClean="0"/>
          </a:p>
          <a:p>
            <a:pPr marL="457200" lvl="1" indent="0">
              <a:buNone/>
            </a:pPr>
            <a:r>
              <a:rPr kumimoji="1" lang="en-US" altLang="zh-CN" sz="1800" dirty="0" smtClean="0"/>
              <a:t>$a -= 5 </a:t>
            </a:r>
            <a:r>
              <a:rPr kumimoji="1" lang="zh-CN" altLang="en-US" sz="1800" dirty="0" smtClean="0"/>
              <a:t>减法赋值 </a:t>
            </a:r>
            <a:r>
              <a:rPr kumimoji="1" lang="en-US" altLang="zh-CN" sz="1800" dirty="0" smtClean="0"/>
              <a:t>$a = $a – 5</a:t>
            </a:r>
            <a:endParaRPr kumimoji="1" lang="en-US" altLang="zh-CN" sz="1800" dirty="0" smtClean="0"/>
          </a:p>
          <a:p>
            <a:pPr marL="457200" lvl="1" indent="0">
              <a:buNone/>
            </a:pPr>
            <a:r>
              <a:rPr kumimoji="1" lang="en-US" altLang="zh-CN" sz="1800" dirty="0" smtClean="0"/>
              <a:t>$a *= 5 </a:t>
            </a:r>
            <a:r>
              <a:rPr kumimoji="1" lang="zh-CN" altLang="en-US" sz="1800" dirty="0" smtClean="0"/>
              <a:t>乘法赋值 </a:t>
            </a:r>
            <a:r>
              <a:rPr kumimoji="1" lang="en-US" altLang="zh-CN" sz="1800" dirty="0" smtClean="0"/>
              <a:t>$a = $a * 5</a:t>
            </a:r>
            <a:endParaRPr kumimoji="1" lang="en-US" altLang="zh-CN" sz="1800" dirty="0" smtClean="0"/>
          </a:p>
          <a:p>
            <a:pPr marL="457200" lvl="1" indent="0">
              <a:buNone/>
            </a:pPr>
            <a:r>
              <a:rPr kumimoji="1" lang="en-US" altLang="zh-CN" sz="1800" dirty="0" smtClean="0"/>
              <a:t>$a /= 5 </a:t>
            </a:r>
            <a:r>
              <a:rPr kumimoji="1" lang="zh-CN" altLang="en-US" sz="1800" dirty="0" smtClean="0"/>
              <a:t>除法赋值 </a:t>
            </a:r>
            <a:r>
              <a:rPr kumimoji="1" lang="en-US" altLang="zh-CN" sz="1800" dirty="0" smtClean="0"/>
              <a:t>$a = $a / 5</a:t>
            </a:r>
            <a:endParaRPr kumimoji="1" lang="en-US" altLang="zh-CN" sz="1800" dirty="0" smtClean="0"/>
          </a:p>
          <a:p>
            <a:pPr marL="457200" lvl="1" indent="0">
              <a:buNone/>
            </a:pPr>
            <a:r>
              <a:rPr kumimoji="1" lang="en-US" altLang="zh-CN" sz="1800" dirty="0" smtClean="0"/>
              <a:t>$a .= 5 </a:t>
            </a:r>
            <a:r>
              <a:rPr kumimoji="1" lang="zh-CN" altLang="en-US" sz="1800" dirty="0" smtClean="0"/>
              <a:t>拼接赋值 </a:t>
            </a:r>
            <a:r>
              <a:rPr kumimoji="1" lang="en-US" altLang="zh-CN" sz="1800" dirty="0" smtClean="0"/>
              <a:t>$a = $a.5</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赋值运算符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字符运算符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字符串运算符用于拼接字符串</a:t>
            </a:r>
            <a:r>
              <a:rPr kumimoji="1" lang="en-US" altLang="zh-CN" sz="1800" dirty="0" smtClean="0"/>
              <a:t>, </a:t>
            </a:r>
            <a:r>
              <a:rPr kumimoji="1" lang="zh-CN" altLang="en-US" sz="1800" dirty="0" smtClean="0"/>
              <a:t>拼接表示将两个或多个对象组合起来</a:t>
            </a:r>
            <a:r>
              <a:rPr kumimoji="1" lang="en-US" altLang="zh-CN" sz="1800" dirty="0" smtClean="0"/>
              <a:t>;</a:t>
            </a:r>
            <a:endParaRPr kumimoji="1" lang="en-US" altLang="zh-CN" sz="1800" dirty="0" smtClean="0"/>
          </a:p>
          <a:p>
            <a:pPr marL="457200" lvl="1" indent="0">
              <a:buNone/>
            </a:pPr>
            <a:endParaRPr kumimoji="1" lang="en-US" altLang="zh-CN" sz="1800" dirty="0" smtClean="0"/>
          </a:p>
          <a:p>
            <a:pPr marL="457200" lvl="1" indent="0">
              <a:buNone/>
            </a:pPr>
            <a:r>
              <a:rPr kumimoji="1" lang="zh-CN" altLang="en-US" sz="1800" dirty="0" smtClean="0"/>
              <a:t>例：</a:t>
            </a:r>
            <a:endParaRPr kumimoji="1" lang="zh-CN" altLang="en-US" sz="1800" dirty="0" smtClean="0"/>
          </a:p>
          <a:p>
            <a:pPr marL="457200" lvl="1" indent="0">
              <a:buNone/>
            </a:pPr>
            <a:r>
              <a:rPr kumimoji="1" lang="en-US" altLang="zh-CN" sz="1800" dirty="0" smtClean="0"/>
              <a:t>	$a = "hello";</a:t>
            </a:r>
            <a:endParaRPr kumimoji="1" lang="en-US" altLang="zh-CN" sz="1800" dirty="0" smtClean="0"/>
          </a:p>
          <a:p>
            <a:pPr marL="457200" lvl="1" indent="0">
              <a:buNone/>
            </a:pPr>
            <a:r>
              <a:rPr kumimoji="1" lang="en-US" altLang="zh-CN" sz="1800" dirty="0" smtClean="0"/>
              <a:t>	$b = $a . "world";</a:t>
            </a:r>
            <a:endParaRPr kumimoji="1" lang="en-US" altLang="zh-CN" sz="1800" dirty="0" smtClean="0"/>
          </a:p>
          <a:p>
            <a:pPr marL="457200" lvl="1" indent="0">
              <a:buNone/>
            </a:pPr>
            <a:r>
              <a:rPr kumimoji="1" lang="es-ES" altLang="zh-CN" sz="1800" dirty="0" smtClean="0"/>
              <a:t>	echo $b;</a:t>
            </a:r>
            <a:endParaRPr kumimoji="1" lang="es-ES" altLang="zh-CN" sz="1800" dirty="0" smtClean="0"/>
          </a:p>
          <a:p>
            <a:pPr marL="457200" lvl="1" indent="0">
              <a:buNone/>
            </a:pPr>
            <a:r>
              <a:rPr kumimoji="1" lang="es-ES" altLang="zh-CN" sz="1800" dirty="0" smtClean="0"/>
              <a:t>	$b = "Hello";</a:t>
            </a:r>
            <a:endParaRPr kumimoji="1" lang="es-ES" altLang="zh-CN" sz="1800" dirty="0" smtClean="0"/>
          </a:p>
          <a:p>
            <a:pPr marL="457200" lvl="1" indent="0">
              <a:buNone/>
            </a:pPr>
            <a:r>
              <a:rPr kumimoji="1" lang="es-ES" altLang="zh-CN" sz="1800" dirty="0" smtClean="0"/>
              <a:t>	$b .= "World!";</a:t>
            </a:r>
            <a:endParaRPr kumimoji="1" lang="es-ES" altLang="zh-CN" sz="1800" dirty="0" smtClean="0"/>
          </a:p>
          <a:p>
            <a:pPr marL="457200" lvl="1" indent="0">
              <a:buNone/>
            </a:pPr>
            <a:r>
              <a:rPr kumimoji="1" lang="es-ES" altLang="zh-CN" sz="1800" dirty="0" smtClean="0"/>
              <a:t>	echo $b;</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字符运算符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递增</a:t>
            </a:r>
            <a:r>
              <a:rPr kumimoji="1" lang="en-US" altLang="zh-CN" sz="2400" dirty="0" smtClean="0">
                <a:latin typeface="微软雅黑" panose="020B0503020204020204" charset="-122"/>
                <a:ea typeface="微软雅黑" panose="020B0503020204020204" charset="-122"/>
                <a:cs typeface="微软雅黑" panose="020B0503020204020204" charset="-122"/>
              </a:rPr>
              <a:t>-</a:t>
            </a:r>
            <a:r>
              <a:rPr kumimoji="1" lang="zh-CN" altLang="en-US" sz="2400" dirty="0" smtClean="0">
                <a:latin typeface="微软雅黑" panose="020B0503020204020204" charset="-122"/>
                <a:ea typeface="微软雅黑" panose="020B0503020204020204" charset="-122"/>
                <a:cs typeface="微软雅黑" panose="020B0503020204020204" charset="-122"/>
              </a:rPr>
              <a:t>递减运算符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递增和递减运算符将变量的当前值加</a:t>
            </a:r>
            <a:r>
              <a:rPr kumimoji="1" lang="en-US" altLang="zh-CN" sz="1800" dirty="0" smtClean="0"/>
              <a:t>1</a:t>
            </a:r>
            <a:r>
              <a:rPr kumimoji="1" lang="zh-CN" altLang="en-US" sz="1800" dirty="0" smtClean="0"/>
              <a:t>或减</a:t>
            </a:r>
            <a:r>
              <a:rPr kumimoji="1" lang="en-US" altLang="zh-CN" sz="1800" dirty="0" smtClean="0"/>
              <a:t>1</a:t>
            </a:r>
            <a:r>
              <a:rPr kumimoji="1" lang="zh-CN" altLang="en-US" sz="1800" dirty="0" smtClean="0"/>
              <a:t>，可以使代码更简洁</a:t>
            </a:r>
            <a:r>
              <a:rPr kumimoji="1" lang="en-US" altLang="zh-CN" sz="1800" dirty="0" smtClean="0"/>
              <a:t>;</a:t>
            </a:r>
            <a:endParaRPr kumimoji="1" lang="en-US" altLang="zh-CN" sz="1800" dirty="0" smtClean="0"/>
          </a:p>
          <a:p>
            <a:pPr marL="457200" lvl="1" indent="0">
              <a:buNone/>
            </a:pPr>
            <a:endParaRPr kumimoji="1" lang="en-US" altLang="zh-CN" sz="1800" dirty="0" smtClean="0"/>
          </a:p>
          <a:p>
            <a:pPr marL="457200" lvl="1" indent="0">
              <a:buNone/>
            </a:pPr>
            <a:r>
              <a:rPr kumimoji="1" lang="en-US" altLang="zh-CN" sz="1800" dirty="0" smtClean="0"/>
              <a:t>++$</a:t>
            </a:r>
            <a:r>
              <a:rPr kumimoji="1" lang="en-US" altLang="zh-CN" sz="1800" dirty="0" err="1" smtClean="0"/>
              <a:t>i</a:t>
            </a:r>
            <a:r>
              <a:rPr kumimoji="1" lang="en-US" altLang="zh-CN" sz="1800" dirty="0" smtClean="0"/>
              <a:t> </a:t>
            </a:r>
            <a:r>
              <a:rPr kumimoji="1" lang="zh-CN" altLang="en-US" sz="1800" dirty="0" smtClean="0"/>
              <a:t>先加 </a:t>
            </a:r>
            <a:r>
              <a:rPr kumimoji="1" lang="en-US" altLang="zh-CN" sz="1800" dirty="0" smtClean="0"/>
              <a:t>$</a:t>
            </a:r>
            <a:r>
              <a:rPr kumimoji="1" lang="en-US" altLang="zh-CN" sz="1800" dirty="0" err="1" smtClean="0"/>
              <a:t>i</a:t>
            </a:r>
            <a:r>
              <a:rPr kumimoji="1" lang="zh-CN" altLang="en-US" sz="1800" dirty="0" smtClean="0"/>
              <a:t>的值加</a:t>
            </a:r>
            <a:r>
              <a:rPr kumimoji="1" lang="en-US" altLang="zh-CN" sz="1800" dirty="0" smtClean="0"/>
              <a:t>1</a:t>
            </a:r>
            <a:r>
              <a:rPr kumimoji="1" lang="zh-CN" altLang="en-US" sz="1800" dirty="0" smtClean="0"/>
              <a:t>，然后再返回</a:t>
            </a:r>
            <a:r>
              <a:rPr kumimoji="1" lang="en-US" altLang="zh-CN" sz="1800" dirty="0" smtClean="0"/>
              <a:t>$</a:t>
            </a:r>
            <a:r>
              <a:rPr kumimoji="1" lang="en-US" altLang="zh-CN" sz="1800" dirty="0" err="1" smtClean="0"/>
              <a:t>i</a:t>
            </a:r>
            <a:r>
              <a:rPr kumimoji="1" lang="zh-CN" altLang="en-US" sz="1800" dirty="0" smtClean="0"/>
              <a:t>的值</a:t>
            </a:r>
            <a:r>
              <a:rPr kumimoji="1" lang="en-US" altLang="zh-CN" sz="1800" dirty="0" smtClean="0"/>
              <a:t>;</a:t>
            </a:r>
            <a:endParaRPr kumimoji="1" lang="en-US" altLang="zh-CN" sz="1800" dirty="0" smtClean="0"/>
          </a:p>
          <a:p>
            <a:pPr marL="457200" lvl="1" indent="0">
              <a:buNone/>
            </a:pPr>
            <a:r>
              <a:rPr kumimoji="1" lang="en-US" altLang="zh-CN" sz="1800" dirty="0" smtClean="0"/>
              <a:t>$</a:t>
            </a:r>
            <a:r>
              <a:rPr kumimoji="1" lang="en-US" altLang="zh-CN" sz="1800" dirty="0" err="1" smtClean="0"/>
              <a:t>i</a:t>
            </a:r>
            <a:r>
              <a:rPr kumimoji="1" lang="en-US" altLang="zh-CN" sz="1800" dirty="0" smtClean="0"/>
              <a:t>++ </a:t>
            </a:r>
            <a:r>
              <a:rPr kumimoji="1" lang="zh-CN" altLang="en-US" sz="1800" dirty="0" smtClean="0"/>
              <a:t>后加 先返回</a:t>
            </a:r>
            <a:r>
              <a:rPr kumimoji="1" lang="en-US" altLang="zh-CN" sz="1800" dirty="0" smtClean="0"/>
              <a:t>$</a:t>
            </a:r>
            <a:r>
              <a:rPr kumimoji="1" lang="en-US" altLang="zh-CN" sz="1800" dirty="0" err="1" smtClean="0"/>
              <a:t>i</a:t>
            </a:r>
            <a:r>
              <a:rPr kumimoji="1" lang="zh-CN" altLang="en-US" sz="1800" dirty="0" smtClean="0"/>
              <a:t>的值，然后再将</a:t>
            </a:r>
            <a:r>
              <a:rPr kumimoji="1" lang="en-US" altLang="zh-CN" sz="1800" dirty="0" smtClean="0"/>
              <a:t>$</a:t>
            </a:r>
            <a:r>
              <a:rPr kumimoji="1" lang="en-US" altLang="zh-CN" sz="1800" dirty="0" err="1" smtClean="0"/>
              <a:t>i</a:t>
            </a:r>
            <a:r>
              <a:rPr kumimoji="1" lang="zh-CN" altLang="en-US" sz="1800" dirty="0" smtClean="0"/>
              <a:t>的值加</a:t>
            </a:r>
            <a:r>
              <a:rPr kumimoji="1" lang="en-US" altLang="zh-CN" sz="1800" dirty="0" smtClean="0"/>
              <a:t>1;</a:t>
            </a:r>
            <a:endParaRPr kumimoji="1" lang="en-US" altLang="zh-CN" sz="1800" dirty="0" smtClean="0"/>
          </a:p>
          <a:p>
            <a:pPr marL="457200" lvl="1" indent="0">
              <a:buNone/>
            </a:pPr>
            <a:r>
              <a:rPr kumimoji="1" lang="en-US" altLang="zh-CN" sz="1800" dirty="0" smtClean="0"/>
              <a:t>--$</a:t>
            </a:r>
            <a:r>
              <a:rPr kumimoji="1" lang="en-US" altLang="zh-CN" sz="1800" dirty="0" err="1" smtClean="0"/>
              <a:t>i</a:t>
            </a:r>
            <a:r>
              <a:rPr kumimoji="1" lang="en-US" altLang="zh-CN" sz="1800" dirty="0" smtClean="0"/>
              <a:t> </a:t>
            </a:r>
            <a:r>
              <a:rPr kumimoji="1" lang="zh-CN" altLang="en-US" sz="1800" dirty="0" smtClean="0"/>
              <a:t>先减 </a:t>
            </a:r>
            <a:r>
              <a:rPr kumimoji="1" lang="en-US" altLang="zh-CN" sz="1800" dirty="0" smtClean="0"/>
              <a:t>$</a:t>
            </a:r>
            <a:r>
              <a:rPr kumimoji="1" lang="en-US" altLang="zh-CN" sz="1800" dirty="0" err="1" smtClean="0"/>
              <a:t>i</a:t>
            </a:r>
            <a:r>
              <a:rPr kumimoji="1" lang="zh-CN" altLang="en-US" sz="1800" dirty="0" smtClean="0"/>
              <a:t>的值减</a:t>
            </a:r>
            <a:r>
              <a:rPr kumimoji="1" lang="en-US" altLang="zh-CN" sz="1800" dirty="0" smtClean="0"/>
              <a:t>1</a:t>
            </a:r>
            <a:r>
              <a:rPr kumimoji="1" lang="zh-CN" altLang="en-US" sz="1800" dirty="0" smtClean="0"/>
              <a:t>，然后再返回</a:t>
            </a:r>
            <a:r>
              <a:rPr kumimoji="1" lang="en-US" altLang="zh-CN" sz="1800" dirty="0" smtClean="0"/>
              <a:t>$</a:t>
            </a:r>
            <a:r>
              <a:rPr kumimoji="1" lang="en-US" altLang="zh-CN" sz="1800" dirty="0" err="1" smtClean="0"/>
              <a:t>i</a:t>
            </a:r>
            <a:r>
              <a:rPr kumimoji="1" lang="zh-CN" altLang="en-US" sz="1800" dirty="0" smtClean="0"/>
              <a:t>的值</a:t>
            </a:r>
            <a:r>
              <a:rPr kumimoji="1" lang="en-US" altLang="zh-CN" sz="1800" dirty="0" smtClean="0"/>
              <a:t>;</a:t>
            </a:r>
            <a:endParaRPr kumimoji="1" lang="en-US" altLang="zh-CN" sz="1800" dirty="0" smtClean="0"/>
          </a:p>
          <a:p>
            <a:pPr marL="457200" lvl="1" indent="0">
              <a:buNone/>
            </a:pPr>
            <a:r>
              <a:rPr kumimoji="1" lang="en-US" altLang="zh-CN" sz="1800" dirty="0" smtClean="0"/>
              <a:t>$</a:t>
            </a:r>
            <a:r>
              <a:rPr kumimoji="1" lang="en-US" altLang="zh-CN" sz="1800" dirty="0" err="1" smtClean="0"/>
              <a:t>i</a:t>
            </a:r>
            <a:r>
              <a:rPr kumimoji="1" lang="en-US" altLang="zh-CN" sz="1800" dirty="0" smtClean="0"/>
              <a:t>-- </a:t>
            </a:r>
            <a:r>
              <a:rPr kumimoji="1" lang="zh-CN" altLang="en-US" sz="1800" dirty="0" smtClean="0"/>
              <a:t>后减 先返回</a:t>
            </a:r>
            <a:r>
              <a:rPr kumimoji="1" lang="en-US" altLang="zh-CN" sz="1800" dirty="0" smtClean="0"/>
              <a:t>$</a:t>
            </a:r>
            <a:r>
              <a:rPr kumimoji="1" lang="en-US" altLang="zh-CN" sz="1800" dirty="0" err="1" smtClean="0"/>
              <a:t>i</a:t>
            </a:r>
            <a:r>
              <a:rPr kumimoji="1" lang="zh-CN" altLang="en-US" sz="1800" dirty="0" smtClean="0"/>
              <a:t>的值，然后再将</a:t>
            </a:r>
            <a:r>
              <a:rPr kumimoji="1" lang="en-US" altLang="zh-CN" sz="1800" dirty="0" smtClean="0"/>
              <a:t>$</a:t>
            </a:r>
            <a:r>
              <a:rPr kumimoji="1" lang="en-US" altLang="zh-CN" sz="1800" dirty="0" err="1" smtClean="0"/>
              <a:t>i</a:t>
            </a:r>
            <a:r>
              <a:rPr kumimoji="1" lang="zh-CN" altLang="en-US" sz="1800" dirty="0" smtClean="0"/>
              <a:t>的值减</a:t>
            </a:r>
            <a:r>
              <a:rPr kumimoji="1" lang="en-US" altLang="zh-CN" sz="1800" dirty="0" smtClean="0"/>
              <a:t>1;</a:t>
            </a:r>
            <a:endParaRPr kumimoji="1" lang="en-US" altLang="zh-CN" sz="1800" dirty="0" smtClean="0"/>
          </a:p>
          <a:p>
            <a:pPr marL="457200" lvl="1" indent="0">
              <a:buNone/>
            </a:pPr>
            <a:endParaRPr kumimoji="1" lang="en-US" altLang="zh-CN" sz="1800" dirty="0" smtClean="0"/>
          </a:p>
          <a:p>
            <a:pPr marL="457200" lvl="1" indent="0">
              <a:buNone/>
            </a:pPr>
            <a:r>
              <a:rPr kumimoji="1" lang="zh-CN" altLang="pt-BR" sz="1800" dirty="0" smtClean="0"/>
              <a:t>例：</a:t>
            </a:r>
            <a:endParaRPr kumimoji="1" lang="zh-CN" altLang="pt-BR" sz="1800" dirty="0" smtClean="0"/>
          </a:p>
          <a:p>
            <a:pPr marL="457200" lvl="1" indent="0">
              <a:buNone/>
            </a:pPr>
            <a:r>
              <a:rPr kumimoji="1" lang="pt-BR" altLang="zh-CN" sz="1800" dirty="0" smtClean="0"/>
              <a:t>	$i = 5;</a:t>
            </a:r>
            <a:endParaRPr kumimoji="1" lang="pt-BR" altLang="zh-CN" sz="1800" dirty="0" smtClean="0"/>
          </a:p>
          <a:p>
            <a:pPr marL="457200" lvl="1" indent="0">
              <a:buNone/>
            </a:pPr>
            <a:r>
              <a:rPr kumimoji="1" lang="pt-BR" altLang="zh-CN" sz="1800" dirty="0" smtClean="0"/>
              <a:t>	$a = $i++;</a:t>
            </a:r>
            <a:endParaRPr kumimoji="1" lang="pt-BR" altLang="zh-CN" sz="1800" dirty="0" smtClean="0"/>
          </a:p>
          <a:p>
            <a:pPr marL="457200" lvl="1" indent="0">
              <a:buNone/>
            </a:pPr>
            <a:r>
              <a:rPr kumimoji="1" lang="pt-BR" altLang="zh-CN" sz="1800" dirty="0" smtClean="0"/>
              <a:t>	echo 'i = '.$i;</a:t>
            </a:r>
            <a:endParaRPr kumimoji="1" lang="pt-BR" altLang="zh-CN" sz="1800" dirty="0" smtClean="0"/>
          </a:p>
          <a:p>
            <a:pPr marL="457200" lvl="1" indent="0">
              <a:buNone/>
            </a:pPr>
            <a:r>
              <a:rPr kumimoji="1" lang="pt-BR" altLang="zh-CN" sz="1800" dirty="0" smtClean="0"/>
              <a:t>	echo '&lt;br&gt;';</a:t>
            </a:r>
            <a:endParaRPr kumimoji="1" lang="pt-BR" altLang="zh-CN" sz="1800" dirty="0" smtClean="0"/>
          </a:p>
          <a:p>
            <a:pPr marL="457200" lvl="1" indent="0">
              <a:buNone/>
            </a:pPr>
            <a:r>
              <a:rPr kumimoji="1" lang="pt-BR" altLang="zh-CN" sz="1800" dirty="0" smtClean="0"/>
              <a:t>	echo 'a = '.$a;</a:t>
            </a:r>
            <a:endParaRPr kumimoji="1" lang="zh-CN" altLang="en-US" sz="1800" dirty="0"/>
          </a:p>
        </p:txBody>
      </p:sp>
      <p:sp>
        <p:nvSpPr>
          <p:cNvPr id="6" name="文本框 3"/>
          <p:cNvSpPr txBox="1"/>
          <p:nvPr/>
        </p:nvSpPr>
        <p:spPr>
          <a:xfrm>
            <a:off x="8260666" y="130627"/>
            <a:ext cx="3943708"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000" dirty="0" smtClean="0">
                <a:latin typeface="微软雅黑" panose="020B0503020204020204" charset="-122"/>
                <a:ea typeface="微软雅黑" panose="020B0503020204020204" charset="-122"/>
                <a:cs typeface="微软雅黑" panose="020B0503020204020204" charset="-122"/>
              </a:rPr>
              <a:t>递增</a:t>
            </a:r>
            <a:r>
              <a:rPr kumimoji="1" lang="en-US" altLang="zh-CN" sz="2000" dirty="0" smtClean="0">
                <a:latin typeface="微软雅黑" panose="020B0503020204020204" charset="-122"/>
                <a:ea typeface="微软雅黑" panose="020B0503020204020204" charset="-122"/>
                <a:cs typeface="微软雅黑" panose="020B0503020204020204" charset="-122"/>
              </a:rPr>
              <a:t>-</a:t>
            </a:r>
            <a:r>
              <a:rPr kumimoji="1" lang="zh-CN" altLang="en-US" sz="2000" dirty="0" smtClean="0">
                <a:latin typeface="微软雅黑" panose="020B0503020204020204" charset="-122"/>
                <a:ea typeface="微软雅黑" panose="020B0503020204020204" charset="-122"/>
                <a:cs typeface="微软雅黑" panose="020B0503020204020204" charset="-122"/>
              </a:rPr>
              <a:t>递减</a:t>
            </a:r>
            <a:r>
              <a:rPr kumimoji="1" lang="zh-CN" altLang="en-US" sz="2200" dirty="0" smtClean="0">
                <a:latin typeface="微软雅黑" panose="020B0503020204020204" charset="-122"/>
                <a:ea typeface="微软雅黑" panose="020B0503020204020204" charset="-122"/>
                <a:cs typeface="微软雅黑" panose="020B0503020204020204" charset="-122"/>
              </a:rPr>
              <a:t>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097838" y="976641"/>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逻辑运算符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利用逻辑运算符可以根据多个变量的值进行判断，这使得控制程序的流程成为可能，逻辑</a:t>
            </a:r>
            <a:endParaRPr kumimoji="1" lang="zh-CN" altLang="en-US" sz="1800" dirty="0" smtClean="0"/>
          </a:p>
          <a:p>
            <a:pPr marL="457200" lvl="1" indent="0">
              <a:buNone/>
            </a:pPr>
            <a:r>
              <a:rPr kumimoji="1" lang="zh-CN" altLang="en-US" sz="1800" dirty="0" smtClean="0"/>
              <a:t>操作符常用于控制结构中，如</a:t>
            </a:r>
            <a:r>
              <a:rPr kumimoji="1" lang="en-US" altLang="zh-CN" sz="1800" dirty="0" smtClean="0"/>
              <a:t>if</a:t>
            </a:r>
            <a:r>
              <a:rPr kumimoji="1" lang="zh-CN" altLang="en-US" sz="1800" dirty="0" smtClean="0"/>
              <a:t>条件和</a:t>
            </a:r>
            <a:r>
              <a:rPr kumimoji="1" lang="en-US" altLang="zh-CN" sz="1800" dirty="0" smtClean="0"/>
              <a:t>while</a:t>
            </a:r>
            <a:r>
              <a:rPr kumimoji="1" lang="zh-CN" altLang="en-US" sz="1800" dirty="0" smtClean="0"/>
              <a:t>及</a:t>
            </a:r>
            <a:r>
              <a:rPr kumimoji="1" lang="en-US" altLang="zh-CN" sz="1800" dirty="0" smtClean="0"/>
              <a:t>for</a:t>
            </a:r>
            <a:r>
              <a:rPr kumimoji="1" lang="zh-CN" altLang="en-US" sz="1800" dirty="0" smtClean="0"/>
              <a:t>循环</a:t>
            </a:r>
            <a:r>
              <a:rPr kumimoji="1" lang="en-US" altLang="zh-CN" sz="1800" dirty="0" smtClean="0"/>
              <a:t>;</a:t>
            </a:r>
            <a:endParaRPr kumimoji="1" lang="en-US" altLang="zh-CN" sz="1800" dirty="0" smtClean="0"/>
          </a:p>
          <a:p>
            <a:pPr marL="457200" lvl="1" indent="0">
              <a:buNone/>
            </a:pPr>
            <a:endParaRPr kumimoji="1" lang="en-US" altLang="zh-CN" sz="1800" dirty="0" smtClean="0"/>
          </a:p>
          <a:p>
            <a:pPr marL="457200" lvl="1" indent="0">
              <a:buNone/>
            </a:pPr>
            <a:r>
              <a:rPr kumimoji="1" lang="en-US" altLang="zh-CN" sz="1800" dirty="0" smtClean="0"/>
              <a:t>&amp;&amp;</a:t>
            </a:r>
            <a:r>
              <a:rPr kumimoji="1" lang="zh-CN" altLang="en-US" sz="1800" dirty="0" smtClean="0"/>
              <a:t>，</a:t>
            </a:r>
            <a:r>
              <a:rPr kumimoji="1" lang="en-US" altLang="zh-CN" sz="1800" dirty="0" smtClean="0"/>
              <a:t>AND</a:t>
            </a:r>
            <a:r>
              <a:rPr kumimoji="1" lang="zh-CN" altLang="en-US" sz="1800" dirty="0" smtClean="0"/>
              <a:t>逻辑与</a:t>
            </a:r>
            <a:endParaRPr kumimoji="1" lang="zh-CN" altLang="en-US" sz="1800" dirty="0" smtClean="0"/>
          </a:p>
          <a:p>
            <a:pPr marL="457200" lvl="1" indent="0">
              <a:buNone/>
            </a:pPr>
            <a:r>
              <a:rPr kumimoji="1" lang="en-US" altLang="zh-CN" sz="1800" dirty="0" smtClean="0"/>
              <a:t>||</a:t>
            </a:r>
            <a:r>
              <a:rPr kumimoji="1" lang="zh-CN" altLang="en-US" sz="1800" dirty="0" smtClean="0"/>
              <a:t>，</a:t>
            </a:r>
            <a:r>
              <a:rPr kumimoji="1" lang="en-US" altLang="zh-CN" sz="1800" dirty="0" smtClean="0"/>
              <a:t>OR </a:t>
            </a:r>
            <a:r>
              <a:rPr kumimoji="1" lang="zh-CN" altLang="en-US" sz="1800" dirty="0" smtClean="0"/>
              <a:t>逻辑或</a:t>
            </a:r>
            <a:endParaRPr kumimoji="1" lang="en-US" altLang="zh-CN" sz="1800" dirty="0" smtClean="0"/>
          </a:p>
          <a:p>
            <a:pPr marL="457200" lvl="1" indent="0">
              <a:buNone/>
            </a:pPr>
            <a:r>
              <a:rPr kumimoji="1" lang="en-US" altLang="zh-CN" sz="1800" dirty="0" smtClean="0"/>
              <a:t>!, NOT </a:t>
            </a:r>
            <a:r>
              <a:rPr kumimoji="1" lang="zh-CN" altLang="en-US" sz="1800" dirty="0" smtClean="0"/>
              <a:t>逻辑非</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逻辑运算符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比较运算符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比较运算符，返回一个布尔值 </a:t>
            </a:r>
            <a:r>
              <a:rPr kumimoji="1" lang="en-US" altLang="zh-CN" sz="1800" dirty="0" smtClean="0"/>
              <a:t>TRUE </a:t>
            </a:r>
            <a:r>
              <a:rPr kumimoji="1" lang="zh-CN" altLang="en-US" sz="1800" dirty="0" smtClean="0"/>
              <a:t>或 </a:t>
            </a:r>
            <a:r>
              <a:rPr kumimoji="1" lang="en-US" altLang="zh-CN" sz="1800" dirty="0" smtClean="0"/>
              <a:t>FALSE;</a:t>
            </a:r>
            <a:endParaRPr kumimoji="1" lang="en-US" altLang="zh-CN" sz="1800" dirty="0" smtClean="0"/>
          </a:p>
          <a:p>
            <a:pPr marL="457200" lvl="1" indent="0">
              <a:buNone/>
            </a:pPr>
            <a:endParaRPr kumimoji="1" lang="en-US" altLang="zh-CN" sz="1800" dirty="0" smtClean="0"/>
          </a:p>
          <a:p>
            <a:pPr marL="457200" lvl="1" indent="0">
              <a:buNone/>
            </a:pPr>
            <a:r>
              <a:rPr kumimoji="1" lang="en-US" altLang="zh-CN" sz="1800" dirty="0" smtClean="0"/>
              <a:t>	&gt; </a:t>
            </a:r>
            <a:r>
              <a:rPr kumimoji="1" lang="zh-CN" altLang="en-US" sz="1800" dirty="0" smtClean="0"/>
              <a:t>大于</a:t>
            </a:r>
            <a:endParaRPr kumimoji="1" lang="zh-CN" altLang="en-US" sz="1800" dirty="0" smtClean="0"/>
          </a:p>
          <a:p>
            <a:pPr marL="457200" lvl="1" indent="0">
              <a:buNone/>
            </a:pPr>
            <a:r>
              <a:rPr kumimoji="1" lang="en-US" altLang="zh-CN" sz="1800" dirty="0" smtClean="0"/>
              <a:t>	&lt; </a:t>
            </a:r>
            <a:r>
              <a:rPr kumimoji="1" lang="zh-CN" altLang="en-US" sz="1800" dirty="0" smtClean="0"/>
              <a:t>小于</a:t>
            </a:r>
            <a:endParaRPr kumimoji="1" lang="zh-CN" altLang="en-US" sz="1800" dirty="0" smtClean="0"/>
          </a:p>
          <a:p>
            <a:pPr marL="457200" lvl="1" indent="0">
              <a:buNone/>
            </a:pPr>
            <a:r>
              <a:rPr kumimoji="1" lang="en-US" altLang="zh-CN" sz="1800" dirty="0" smtClean="0"/>
              <a:t>	&gt;= </a:t>
            </a:r>
            <a:r>
              <a:rPr kumimoji="1" lang="zh-CN" altLang="en-US" sz="1800" dirty="0" smtClean="0"/>
              <a:t>大于或等于</a:t>
            </a:r>
            <a:endParaRPr kumimoji="1" lang="zh-CN" altLang="en-US" sz="1800" dirty="0" smtClean="0"/>
          </a:p>
          <a:p>
            <a:pPr marL="457200" lvl="1" indent="0">
              <a:buNone/>
            </a:pPr>
            <a:r>
              <a:rPr kumimoji="1" lang="en-US" altLang="zh-CN" sz="1800" dirty="0" smtClean="0"/>
              <a:t>	&lt;= </a:t>
            </a:r>
            <a:r>
              <a:rPr kumimoji="1" lang="zh-CN" altLang="en-US" sz="1800" dirty="0" smtClean="0"/>
              <a:t>小于或等于</a:t>
            </a:r>
            <a:endParaRPr kumimoji="1" lang="zh-CN" altLang="en-US" sz="1800" dirty="0" smtClean="0"/>
          </a:p>
          <a:p>
            <a:pPr marL="457200" lvl="1" indent="0">
              <a:buNone/>
            </a:pPr>
            <a:r>
              <a:rPr kumimoji="1" lang="en-US" altLang="zh-CN" sz="1800" dirty="0" smtClean="0"/>
              <a:t>	!= </a:t>
            </a:r>
            <a:r>
              <a:rPr kumimoji="1" lang="zh-CN" altLang="en-US" sz="1800" dirty="0" smtClean="0"/>
              <a:t>不等于</a:t>
            </a:r>
            <a:endParaRPr kumimoji="1" lang="zh-CN" altLang="en-US" sz="1800" dirty="0" smtClean="0"/>
          </a:p>
          <a:p>
            <a:pPr marL="457200" lvl="1" indent="0">
              <a:buNone/>
            </a:pPr>
            <a:r>
              <a:rPr kumimoji="1" lang="en-US" altLang="zh-CN" sz="1800" dirty="0" smtClean="0"/>
              <a:t>	&lt;&gt; </a:t>
            </a:r>
            <a:r>
              <a:rPr kumimoji="1" lang="zh-CN" altLang="en-US" sz="1800" dirty="0" smtClean="0"/>
              <a:t>不等于</a:t>
            </a:r>
            <a:endParaRPr kumimoji="1" lang="zh-CN" altLang="en-US" sz="1800" dirty="0" smtClean="0"/>
          </a:p>
          <a:p>
            <a:pPr marL="457200" lvl="1" indent="0">
              <a:buNone/>
            </a:pPr>
            <a:r>
              <a:rPr kumimoji="1" lang="en-US" altLang="zh-CN" sz="1800" dirty="0" smtClean="0"/>
              <a:t>	== </a:t>
            </a:r>
            <a:r>
              <a:rPr kumimoji="1" lang="zh-CN" altLang="en-US" sz="1800" dirty="0" smtClean="0"/>
              <a:t>等于</a:t>
            </a:r>
            <a:endParaRPr kumimoji="1" lang="zh-CN" altLang="en-US" sz="1800" dirty="0" smtClean="0"/>
          </a:p>
          <a:p>
            <a:pPr marL="457200" lvl="1" indent="0">
              <a:buNone/>
            </a:pPr>
            <a:r>
              <a:rPr kumimoji="1" lang="en-US" altLang="zh-CN" sz="1800" dirty="0" smtClean="0"/>
              <a:t>	=== </a:t>
            </a:r>
            <a:r>
              <a:rPr kumimoji="1" lang="zh-CN" altLang="en-US" sz="1800" dirty="0" smtClean="0"/>
              <a:t>全等于 （两个比较的内容里，类型也要一样）</a:t>
            </a:r>
            <a:endParaRPr kumimoji="1" lang="en-US" altLang="zh-CN" sz="1800" dirty="0" smtClean="0"/>
          </a:p>
          <a:p>
            <a:pPr marL="457200" lvl="1" indent="0">
              <a:buNone/>
            </a:pPr>
            <a:r>
              <a:rPr kumimoji="1" lang="en-US" altLang="zh-CN" sz="1800" dirty="0" smtClean="0"/>
              <a:t>	!== </a:t>
            </a:r>
            <a:r>
              <a:rPr kumimoji="1" lang="zh-CN" altLang="en-US" sz="1800" dirty="0" smtClean="0"/>
              <a:t>全不等</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比较运算符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4675" y="1963920"/>
            <a:ext cx="11242624" cy="5216577"/>
          </a:xfrm>
        </p:spPr>
        <p:txBody>
          <a:bodyPr/>
          <a:lstStyle/>
          <a:p>
            <a:r>
              <a:rPr kumimoji="1" lang="en-US" altLang="zh-CN" dirty="0"/>
              <a:t>WAMP</a:t>
            </a:r>
            <a:r>
              <a:rPr kumimoji="1" lang="zh-CN" altLang="en-US" dirty="0"/>
              <a:t>是指一组通常一起使用来运行动态网站或者服务器的自由软件名称首字母缩写：   </a:t>
            </a:r>
            <a:endParaRPr kumimoji="1" lang="en-US" altLang="zh-CN" dirty="0"/>
          </a:p>
          <a:p>
            <a:r>
              <a:rPr kumimoji="1" lang="en-US" altLang="zh-CN" dirty="0"/>
              <a:t>· Windows</a:t>
            </a:r>
            <a:r>
              <a:rPr kumimoji="1" lang="zh-CN" altLang="en-US" dirty="0"/>
              <a:t>，操作系统；   </a:t>
            </a:r>
            <a:r>
              <a:rPr kumimoji="1" lang="en-US" altLang="zh-CN" dirty="0"/>
              <a:t>· </a:t>
            </a:r>
            <a:endParaRPr kumimoji="1" lang="en-US" altLang="zh-CN" dirty="0"/>
          </a:p>
          <a:p>
            <a:r>
              <a:rPr kumimoji="1" lang="en-US" altLang="zh-CN" dirty="0"/>
              <a:t> Apache</a:t>
            </a:r>
            <a:r>
              <a:rPr kumimoji="1" lang="zh-CN" altLang="en-US" dirty="0"/>
              <a:t>，网页服务器；   </a:t>
            </a:r>
            <a:r>
              <a:rPr kumimoji="1" lang="en-US" altLang="zh-CN" dirty="0"/>
              <a:t>·</a:t>
            </a:r>
            <a:endParaRPr kumimoji="1" lang="en-US" altLang="zh-CN" dirty="0"/>
          </a:p>
          <a:p>
            <a:r>
              <a:rPr kumimoji="1" lang="en-US" altLang="zh-CN" dirty="0"/>
              <a:t> MariaDB</a:t>
            </a:r>
            <a:r>
              <a:rPr kumimoji="1" lang="zh-CN" altLang="en-US" dirty="0"/>
              <a:t>或</a:t>
            </a:r>
            <a:r>
              <a:rPr kumimoji="1" lang="en-US" altLang="zh-CN" dirty="0"/>
              <a:t>MySQL</a:t>
            </a:r>
            <a:r>
              <a:rPr kumimoji="1" lang="zh-CN" altLang="en-US" dirty="0"/>
              <a:t>，数据库管理系统（或者数据库服务器）；  </a:t>
            </a:r>
            <a:endParaRPr kumimoji="1" lang="en-US" altLang="zh-CN" dirty="0"/>
          </a:p>
          <a:p>
            <a:r>
              <a:rPr kumimoji="1" lang="zh-CN" altLang="en-US" dirty="0"/>
              <a:t> </a:t>
            </a:r>
            <a:r>
              <a:rPr kumimoji="1" lang="en-US" altLang="zh-CN" dirty="0"/>
              <a:t>· PHP</a:t>
            </a:r>
            <a:r>
              <a:rPr kumimoji="1" lang="zh-CN" altLang="en-US" dirty="0"/>
              <a:t>、</a:t>
            </a:r>
            <a:r>
              <a:rPr kumimoji="1" lang="en-US" altLang="zh-CN" dirty="0"/>
              <a:t>Perl</a:t>
            </a:r>
            <a:r>
              <a:rPr kumimoji="1" lang="zh-CN" altLang="en-US" dirty="0"/>
              <a:t>或</a:t>
            </a:r>
            <a:r>
              <a:rPr kumimoji="1" lang="en-US" altLang="zh-CN" dirty="0"/>
              <a:t>Python</a:t>
            </a:r>
            <a:r>
              <a:rPr kumimoji="1" lang="zh-CN" altLang="en-US" dirty="0"/>
              <a:t>，脚本语言。</a:t>
            </a:r>
            <a:endParaRPr kumimoji="1" lang="zh-CN" altLang="en-US" dirty="0"/>
          </a:p>
          <a:p>
            <a:endParaRPr kumimoji="1" lang="zh-CN" altLang="en-US" dirty="0"/>
          </a:p>
        </p:txBody>
      </p:sp>
      <p:sp>
        <p:nvSpPr>
          <p:cNvPr id="4" name="文本框 3"/>
          <p:cNvSpPr txBox="1"/>
          <p:nvPr/>
        </p:nvSpPr>
        <p:spPr>
          <a:xfrm>
            <a:off x="8395768" y="130627"/>
            <a:ext cx="3796232"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架构介绍</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None/>
            </a:pPr>
            <a:r>
              <a:rPr kumimoji="1" lang="zh-CN" altLang="en-US" sz="2400" dirty="0" smtClean="0">
                <a:latin typeface="微软雅黑" panose="020B0503020204020204" charset="-122"/>
                <a:ea typeface="微软雅黑" panose="020B0503020204020204" charset="-122"/>
                <a:cs typeface="微软雅黑" panose="020B0503020204020204" charset="-122"/>
              </a:rPr>
              <a:t>三元运算符</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marL="0" indent="0">
              <a:buNone/>
            </a:pPr>
            <a:endParaRPr kumimoji="1" lang="en-US" altLang="zh-CN" sz="2400" b="1" dirty="0" smtClean="0"/>
          </a:p>
          <a:p>
            <a:pPr marL="457200" lvl="1" indent="0">
              <a:buNone/>
            </a:pPr>
            <a:r>
              <a:rPr kumimoji="1" lang="zh-CN" altLang="en-US" sz="1800" dirty="0" smtClean="0"/>
              <a:t>语法：</a:t>
            </a:r>
            <a:endParaRPr kumimoji="1" lang="zh-CN" altLang="en-US" sz="1800" dirty="0" smtClean="0"/>
          </a:p>
          <a:p>
            <a:pPr marL="457200" lvl="1" indent="0">
              <a:buNone/>
            </a:pPr>
            <a:r>
              <a:rPr kumimoji="1" lang="en-US" altLang="zh-CN" sz="1800" dirty="0" smtClean="0"/>
              <a:t>	expression1 ? expression2 : expression3</a:t>
            </a:r>
            <a:endParaRPr kumimoji="1" lang="en-US" altLang="zh-CN" sz="1800" dirty="0" smtClean="0"/>
          </a:p>
          <a:p>
            <a:pPr marL="457200" lvl="1" indent="0">
              <a:buNone/>
            </a:pPr>
            <a:endParaRPr kumimoji="1" lang="en-US" altLang="zh-CN" sz="1800" dirty="0" smtClean="0"/>
          </a:p>
          <a:p>
            <a:pPr marL="457200" lvl="1" indent="0">
              <a:buNone/>
            </a:pPr>
            <a:r>
              <a:rPr kumimoji="1" lang="zh-CN" altLang="en-US" sz="1800" dirty="0" smtClean="0"/>
              <a:t>例：</a:t>
            </a:r>
            <a:endParaRPr kumimoji="1" lang="zh-CN" altLang="en-US" sz="1800" dirty="0" smtClean="0"/>
          </a:p>
          <a:p>
            <a:pPr marL="457200" lvl="1" indent="0">
              <a:buNone/>
            </a:pPr>
            <a:r>
              <a:rPr kumimoji="1" lang="en-US" altLang="zh-CN" sz="1800" dirty="0" smtClean="0"/>
              <a:t>	$a = 5;</a:t>
            </a:r>
            <a:endParaRPr kumimoji="1" lang="en-US" altLang="zh-CN" sz="1800" dirty="0" smtClean="0"/>
          </a:p>
          <a:p>
            <a:pPr marL="457200" lvl="1" indent="0">
              <a:buNone/>
            </a:pPr>
            <a:r>
              <a:rPr kumimoji="1" lang="en-US" altLang="zh-CN" sz="1800" dirty="0" smtClean="0"/>
              <a:t>	$b = 2;</a:t>
            </a:r>
            <a:endParaRPr kumimoji="1" lang="en-US" altLang="zh-CN" sz="1800" dirty="0" smtClean="0"/>
          </a:p>
          <a:p>
            <a:pPr marL="457200" lvl="1" indent="0">
              <a:buNone/>
            </a:pPr>
            <a:r>
              <a:rPr kumimoji="1" lang="en-US" altLang="zh-CN" sz="1800" dirty="0" smtClean="0"/>
              <a:t>	$res = $a &gt; $b ? "yes":"no";</a:t>
            </a:r>
            <a:endParaRPr kumimoji="1" lang="en-US" altLang="zh-CN" sz="1800" dirty="0" smtClean="0"/>
          </a:p>
          <a:p>
            <a:pPr marL="457200" lvl="1" indent="0">
              <a:buNone/>
            </a:pPr>
            <a:r>
              <a:rPr kumimoji="1" lang="en-US" altLang="zh-CN" sz="1800" dirty="0" smtClean="0"/>
              <a:t>	echo $res;</a:t>
            </a:r>
            <a:endParaRPr kumimoji="1" lang="zh-CN" altLang="en-US" sz="1800" dirty="0"/>
          </a:p>
        </p:txBody>
      </p:sp>
      <p:sp>
        <p:nvSpPr>
          <p:cNvPr id="6" name="文本框 3"/>
          <p:cNvSpPr txBox="1"/>
          <p:nvPr/>
        </p:nvSpPr>
        <p:spPr>
          <a:xfrm>
            <a:off x="8500158" y="130627"/>
            <a:ext cx="3371436"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三元运算符</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zh-CN" altLang="en-US" sz="2400" b="1" dirty="0" smtClean="0"/>
              <a:t>运算符优先级</a:t>
            </a:r>
            <a:endParaRPr kumimoji="1" lang="en-US" altLang="zh-CN" sz="2400" b="1" dirty="0" smtClean="0"/>
          </a:p>
          <a:p>
            <a:pPr marL="0" indent="0">
              <a:buNone/>
            </a:pPr>
            <a:endParaRPr kumimoji="1" lang="en-US" altLang="zh-CN" sz="2400" b="1" dirty="0" smtClean="0"/>
          </a:p>
          <a:p>
            <a:pPr marL="457200" lvl="1" indent="0">
              <a:buNone/>
            </a:pPr>
            <a:r>
              <a:rPr kumimoji="1" lang="zh-CN" altLang="en-US" sz="2000" dirty="0" smtClean="0"/>
              <a:t>所谓运算符的优先级指的是哪一个运算符应该先计算</a:t>
            </a:r>
            <a:endParaRPr kumimoji="1" lang="en-US" altLang="zh-CN" sz="2000" dirty="0" smtClean="0"/>
          </a:p>
          <a:p>
            <a:pPr marL="457200" lvl="1" indent="0">
              <a:buNone/>
            </a:pPr>
            <a:r>
              <a:rPr kumimoji="1" lang="zh-CN" altLang="en-US" sz="2000" dirty="0" smtClean="0"/>
              <a:t>具体运算符的优先级，参考</a:t>
            </a:r>
            <a:r>
              <a:rPr kumimoji="1" lang="en-US" altLang="zh-CN" sz="2000" dirty="0" err="1" smtClean="0"/>
              <a:t>php</a:t>
            </a:r>
            <a:r>
              <a:rPr kumimoji="1" lang="zh-CN" altLang="en-US" sz="2000" dirty="0" smtClean="0"/>
              <a:t>手册</a:t>
            </a:r>
            <a:r>
              <a:rPr kumimoji="1" lang="en-US" altLang="zh-CN" sz="2000" dirty="0" smtClean="0"/>
              <a:t>;</a:t>
            </a:r>
            <a:endParaRPr kumimoji="1" lang="en-US" altLang="zh-CN" sz="2000" dirty="0" smtClean="0"/>
          </a:p>
          <a:p>
            <a:pPr marL="457200" lvl="1" indent="0">
              <a:buNone/>
            </a:pPr>
            <a:r>
              <a:rPr kumimoji="1" lang="zh-CN" altLang="en-US" sz="2000" dirty="0" smtClean="0"/>
              <a:t>赋值运算，从右到左</a:t>
            </a:r>
            <a:endParaRPr kumimoji="1" lang="en-US" altLang="zh-CN" sz="2000" dirty="0" smtClean="0"/>
          </a:p>
          <a:p>
            <a:pPr marL="457200" lvl="1" indent="0">
              <a:buNone/>
            </a:pPr>
            <a:endParaRPr kumimoji="1" lang="en-US" altLang="zh-CN" sz="2000" dirty="0" smtClean="0"/>
          </a:p>
          <a:p>
            <a:pPr marL="457200" lvl="1" indent="0">
              <a:buNone/>
            </a:pPr>
            <a:r>
              <a:rPr kumimoji="1" lang="zh-CN" altLang="pt-BR" sz="2000" dirty="0" smtClean="0"/>
              <a:t>例：</a:t>
            </a:r>
            <a:endParaRPr kumimoji="1" lang="zh-CN" altLang="pt-BR" sz="2000" dirty="0" smtClean="0"/>
          </a:p>
          <a:p>
            <a:pPr marL="457200" lvl="1" indent="0">
              <a:buNone/>
            </a:pPr>
            <a:r>
              <a:rPr kumimoji="1" lang="pt-BR" altLang="zh-CN" sz="2000" dirty="0" smtClean="0"/>
              <a:t>	echo 1 + 2 * 3; //outputs 7</a:t>
            </a:r>
            <a:endParaRPr kumimoji="1" lang="en-US" altLang="zh-CN" sz="2000" dirty="0" smtClean="0"/>
          </a:p>
        </p:txBody>
      </p:sp>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运算符优先级</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3"/>
          <p:cNvSpPr txBox="1"/>
          <p:nvPr/>
        </p:nvSpPr>
        <p:spPr>
          <a:xfrm>
            <a:off x="8500158" y="130627"/>
            <a:ext cx="3653564"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运算符优先级</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4" name="图片 3" descr="运算符优先级.png"/>
          <p:cNvPicPr>
            <a:picLocks noChangeAspect="1"/>
          </p:cNvPicPr>
          <p:nvPr/>
        </p:nvPicPr>
        <p:blipFill>
          <a:blip r:embed="rId1"/>
          <a:stretch>
            <a:fillRect/>
          </a:stretch>
        </p:blipFill>
        <p:spPr>
          <a:xfrm>
            <a:off x="3310285" y="767095"/>
            <a:ext cx="5571429" cy="532381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2854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smtClean="0"/>
              <a:t>if</a:t>
            </a:r>
            <a:endParaRPr kumimoji="1" lang="en-US" altLang="zh-CN" sz="2400" b="1" dirty="0" smtClean="0"/>
          </a:p>
          <a:p>
            <a:pPr marL="457200" lvl="1" indent="0">
              <a:buNone/>
            </a:pPr>
            <a:r>
              <a:rPr kumimoji="1" lang="en-US" altLang="zh-CN" sz="2000" dirty="0" smtClean="0"/>
              <a:t>if(expression ){</a:t>
            </a:r>
            <a:endParaRPr kumimoji="1" lang="en-US" altLang="zh-CN" sz="2000" dirty="0" smtClean="0"/>
          </a:p>
          <a:p>
            <a:pPr marL="457200" lvl="1" indent="0">
              <a:buNone/>
            </a:pPr>
            <a:r>
              <a:rPr kumimoji="1" lang="en-US" altLang="zh-CN" sz="2000" dirty="0" smtClean="0"/>
              <a:t>	//statement</a:t>
            </a:r>
            <a:endParaRPr kumimoji="1" lang="en-US" altLang="zh-CN" sz="2000" dirty="0" smtClean="0"/>
          </a:p>
          <a:p>
            <a:pPr marL="457200" lvl="1" indent="0">
              <a:buNone/>
            </a:pPr>
            <a:r>
              <a:rPr kumimoji="1" lang="en-US" altLang="zh-CN" sz="2000" dirty="0" smtClean="0"/>
              <a:t>}else if(expression){</a:t>
            </a:r>
            <a:endParaRPr kumimoji="1" lang="en-US" altLang="zh-CN" sz="2000" dirty="0" smtClean="0"/>
          </a:p>
          <a:p>
            <a:pPr marL="457200" lvl="1" indent="0">
              <a:buNone/>
            </a:pPr>
            <a:r>
              <a:rPr kumimoji="1" lang="en-US" altLang="zh-CN" sz="2000" dirty="0" smtClean="0"/>
              <a:t>	//statement</a:t>
            </a:r>
            <a:endParaRPr kumimoji="1" lang="en-US" altLang="zh-CN" sz="2000" dirty="0" smtClean="0"/>
          </a:p>
          <a:p>
            <a:pPr marL="457200" lvl="1" indent="0">
              <a:buNone/>
            </a:pPr>
            <a:r>
              <a:rPr kumimoji="1" lang="en-US" altLang="zh-CN" sz="2000" dirty="0" smtClean="0"/>
              <a:t>}else{</a:t>
            </a:r>
            <a:endParaRPr kumimoji="1" lang="en-US" altLang="zh-CN" sz="2000" dirty="0" smtClean="0"/>
          </a:p>
          <a:p>
            <a:pPr marL="457200" lvl="1" indent="0">
              <a:buNone/>
            </a:pPr>
            <a:r>
              <a:rPr kumimoji="1" lang="en-US" altLang="zh-CN" sz="2000" dirty="0" smtClean="0"/>
              <a:t>	//statement</a:t>
            </a:r>
            <a:endParaRPr kumimoji="1" lang="en-US" altLang="zh-CN" sz="2000" dirty="0" smtClean="0"/>
          </a:p>
          <a:p>
            <a:pPr marL="457200" lvl="1" indent="0">
              <a:buNone/>
            </a:pPr>
            <a:r>
              <a:rPr kumimoji="1" lang="en-US" altLang="zh-CN" sz="2000" dirty="0" smtClean="0"/>
              <a:t>}</a:t>
            </a:r>
            <a:endParaRPr kumimoji="1" lang="en-US" altLang="zh-CN" sz="2000"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
        <p:nvSpPr>
          <p:cNvPr id="7" name="TextBox 6"/>
          <p:cNvSpPr txBox="1"/>
          <p:nvPr/>
        </p:nvSpPr>
        <p:spPr>
          <a:xfrm>
            <a:off x="1088567" y="3907971"/>
            <a:ext cx="10929257" cy="2369880"/>
          </a:xfrm>
          <a:prstGeom prst="rect">
            <a:avLst/>
          </a:prstGeom>
          <a:noFill/>
        </p:spPr>
        <p:txBody>
          <a:bodyPr wrap="square" rtlCol="0">
            <a:spAutoFit/>
          </a:bodyPr>
          <a:lstStyle/>
          <a:p>
            <a:pPr lvl="1"/>
            <a:r>
              <a:rPr kumimoji="1" lang="en-US" altLang="zh-CN" b="1" dirty="0" smtClean="0"/>
              <a:t>for</a:t>
            </a:r>
            <a:endParaRPr kumimoji="1" lang="en-US" altLang="zh-CN" b="1" dirty="0" smtClean="0"/>
          </a:p>
          <a:p>
            <a:pPr lvl="1"/>
            <a:r>
              <a:rPr kumimoji="1" lang="en-US" altLang="zh-CN" sz="1600" dirty="0" smtClean="0"/>
              <a:t>	for(expression1; expression2; expression3){</a:t>
            </a:r>
            <a:endParaRPr kumimoji="1" lang="en-US" altLang="zh-CN" sz="1600" dirty="0" smtClean="0"/>
          </a:p>
          <a:p>
            <a:pPr lvl="1"/>
            <a:r>
              <a:rPr kumimoji="1" lang="en-US" altLang="zh-CN" sz="1600" dirty="0" smtClean="0"/>
              <a:t>		//statements</a:t>
            </a:r>
            <a:endParaRPr kumimoji="1" lang="en-US" altLang="zh-CN" sz="1600" dirty="0" smtClean="0"/>
          </a:p>
          <a:p>
            <a:pPr lvl="1"/>
            <a:r>
              <a:rPr kumimoji="1" lang="en-US" altLang="zh-CN" sz="1600" dirty="0" smtClean="0"/>
              <a:t>	}</a:t>
            </a:r>
            <a:endParaRPr kumimoji="1" lang="en-US" altLang="zh-CN" sz="1600" dirty="0" smtClean="0"/>
          </a:p>
          <a:p>
            <a:pPr lvl="1"/>
            <a:r>
              <a:rPr kumimoji="1" lang="zh-CN" altLang="en-US" sz="1600" dirty="0" smtClean="0"/>
              <a:t>例：</a:t>
            </a:r>
            <a:endParaRPr kumimoji="1" lang="zh-CN" altLang="en-US" sz="1600" dirty="0" smtClean="0"/>
          </a:p>
          <a:p>
            <a:pPr lvl="1"/>
            <a:r>
              <a:rPr kumimoji="1" lang="en-US" altLang="zh-CN" sz="1600" dirty="0" smtClean="0"/>
              <a:t>	for($</a:t>
            </a:r>
            <a:r>
              <a:rPr kumimoji="1" lang="en-US" altLang="zh-CN" sz="1600" dirty="0" err="1" smtClean="0"/>
              <a:t>i</a:t>
            </a:r>
            <a:r>
              <a:rPr kumimoji="1" lang="en-US" altLang="zh-CN" sz="1600" dirty="0" smtClean="0"/>
              <a:t> = 1; $</a:t>
            </a:r>
            <a:r>
              <a:rPr kumimoji="1" lang="en-US" altLang="zh-CN" sz="1600" dirty="0" err="1" smtClean="0"/>
              <a:t>i</a:t>
            </a:r>
            <a:r>
              <a:rPr kumimoji="1" lang="en-US" altLang="zh-CN" sz="1600" dirty="0" smtClean="0"/>
              <a:t> &lt;= 5; $</a:t>
            </a:r>
            <a:r>
              <a:rPr kumimoji="1" lang="en-US" altLang="zh-CN" sz="1600" dirty="0" err="1" smtClean="0"/>
              <a:t>i</a:t>
            </a:r>
            <a:r>
              <a:rPr kumimoji="1" lang="en-US" altLang="zh-CN" sz="1600" dirty="0" smtClean="0"/>
              <a:t>++){</a:t>
            </a:r>
            <a:endParaRPr kumimoji="1" lang="en-US" altLang="zh-CN" sz="1600" dirty="0" smtClean="0"/>
          </a:p>
          <a:p>
            <a:pPr lvl="1"/>
            <a:r>
              <a:rPr kumimoji="1" lang="en-US" altLang="zh-CN" sz="1600" dirty="0" smtClean="0"/>
              <a:t>		echo "$</a:t>
            </a:r>
            <a:r>
              <a:rPr kumimoji="1" lang="en-US" altLang="zh-CN" sz="1600" dirty="0" err="1" smtClean="0"/>
              <a:t>i</a:t>
            </a:r>
            <a:r>
              <a:rPr kumimoji="1" lang="en-US" altLang="zh-CN" sz="1600" dirty="0" smtClean="0"/>
              <a:t> squared = ".</a:t>
            </a:r>
            <a:r>
              <a:rPr kumimoji="1" lang="en-US" altLang="zh-CN" sz="1600" dirty="0" err="1" smtClean="0"/>
              <a:t>pow</a:t>
            </a:r>
            <a:r>
              <a:rPr kumimoji="1" lang="en-US" altLang="zh-CN" sz="1600" dirty="0" smtClean="0"/>
              <a:t>($count, 2)."&lt;</a:t>
            </a:r>
            <a:r>
              <a:rPr kumimoji="1" lang="en-US" altLang="zh-CN" sz="1600" dirty="0" err="1" smtClean="0"/>
              <a:t>br</a:t>
            </a:r>
            <a:r>
              <a:rPr kumimoji="1" lang="en-US" altLang="zh-CN" sz="1600" dirty="0" smtClean="0"/>
              <a:t>/&gt;";</a:t>
            </a:r>
            <a:endParaRPr kumimoji="1" lang="en-US" altLang="zh-CN" sz="1600" dirty="0" smtClean="0"/>
          </a:p>
          <a:p>
            <a:pPr lvl="1"/>
            <a:r>
              <a:rPr kumimoji="1" lang="en-US" altLang="zh-CN" sz="1600" dirty="0" smtClean="0"/>
              <a:t>	}</a:t>
            </a:r>
            <a:endParaRPr kumimoji="1" lang="en-US" altLang="zh-CN" sz="1600" dirty="0" smtClean="0"/>
          </a:p>
          <a:p>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err="1" smtClean="0"/>
              <a:t>foreach</a:t>
            </a:r>
            <a:endParaRPr kumimoji="1" lang="en-US" altLang="zh-CN" sz="2400" b="1" dirty="0" smtClean="0"/>
          </a:p>
          <a:p>
            <a:pPr marL="457200" lvl="1" indent="0">
              <a:buNone/>
            </a:pPr>
            <a:r>
              <a:rPr kumimoji="1" lang="en-US" altLang="zh-CN" sz="2000" dirty="0" err="1" smtClean="0"/>
              <a:t>foreach</a:t>
            </a:r>
            <a:r>
              <a:rPr kumimoji="1" lang="zh-CN" altLang="en-US" sz="2000" dirty="0" smtClean="0"/>
              <a:t>循环用来遍历数组，每次循环都将指针后移一位</a:t>
            </a:r>
            <a:r>
              <a:rPr kumimoji="1" lang="en-US" altLang="zh-CN" sz="2000" dirty="0" smtClean="0"/>
              <a:t>;</a:t>
            </a:r>
            <a:endParaRPr kumimoji="1" lang="en-US" altLang="zh-CN" sz="2000" dirty="0" smtClean="0"/>
          </a:p>
          <a:p>
            <a:pPr marL="457200" lvl="1" indent="0">
              <a:buNone/>
            </a:pPr>
            <a:r>
              <a:rPr kumimoji="1" lang="zh-CN" altLang="en-US" sz="2000" dirty="0" smtClean="0"/>
              <a:t>语法格式</a:t>
            </a:r>
            <a:r>
              <a:rPr kumimoji="1" lang="en-US" altLang="zh-CN" sz="2000" dirty="0" smtClean="0"/>
              <a:t>1</a:t>
            </a:r>
            <a:r>
              <a:rPr kumimoji="1" lang="zh-CN" altLang="en-US" sz="2000" dirty="0" smtClean="0"/>
              <a:t>：</a:t>
            </a:r>
            <a:endParaRPr kumimoji="1" lang="zh-CN" altLang="en-US" sz="2000" dirty="0" smtClean="0"/>
          </a:p>
          <a:p>
            <a:pPr marL="457200" lvl="1" indent="0">
              <a:buNone/>
            </a:pPr>
            <a:r>
              <a:rPr kumimoji="1" lang="en-US" altLang="zh-CN" sz="2000" dirty="0" err="1" smtClean="0"/>
              <a:t>foreach</a:t>
            </a:r>
            <a:r>
              <a:rPr kumimoji="1" lang="en-US" altLang="zh-CN" sz="2000" dirty="0" smtClean="0"/>
              <a:t>(</a:t>
            </a:r>
            <a:r>
              <a:rPr kumimoji="1" lang="en-US" altLang="zh-CN" sz="2000" dirty="0" err="1" smtClean="0"/>
              <a:t>array_expr</a:t>
            </a:r>
            <a:r>
              <a:rPr kumimoji="1" lang="en-US" altLang="zh-CN" sz="2000" dirty="0" smtClean="0"/>
              <a:t> as $value){</a:t>
            </a:r>
            <a:endParaRPr kumimoji="1" lang="en-US" altLang="zh-CN" sz="2000" dirty="0" smtClean="0"/>
          </a:p>
          <a:p>
            <a:pPr marL="457200" lvl="1" indent="0">
              <a:buNone/>
            </a:pPr>
            <a:r>
              <a:rPr kumimoji="1" lang="en-US" altLang="zh-CN" sz="2000" dirty="0" smtClean="0"/>
              <a:t>//statements</a:t>
            </a:r>
            <a:endParaRPr kumimoji="1" lang="en-US" altLang="zh-CN" sz="2000" dirty="0" smtClean="0"/>
          </a:p>
          <a:p>
            <a:pPr marL="457200" lvl="1" indent="0">
              <a:buNone/>
            </a:pPr>
            <a:r>
              <a:rPr kumimoji="1" lang="en-US" altLang="zh-CN" sz="2000" dirty="0" smtClean="0"/>
              <a:t>}</a:t>
            </a:r>
            <a:endParaRPr kumimoji="1" lang="en-US" altLang="zh-CN" sz="2000" dirty="0" smtClean="0"/>
          </a:p>
          <a:p>
            <a:pPr marL="457200" lvl="1" indent="0">
              <a:buNone/>
            </a:pPr>
            <a:endParaRPr kumimoji="1" lang="en-US" altLang="zh-CN" sz="2000" dirty="0" smtClean="0"/>
          </a:p>
          <a:p>
            <a:pPr marL="0" indent="0">
              <a:buNone/>
            </a:pPr>
            <a:r>
              <a:rPr kumimoji="1" lang="zh-CN" altLang="en-US" sz="2400" b="1" dirty="0" smtClean="0"/>
              <a:t>语法格式</a:t>
            </a:r>
            <a:r>
              <a:rPr kumimoji="1" lang="en-US" altLang="zh-CN" sz="2400" b="1" dirty="0" smtClean="0"/>
              <a:t>2</a:t>
            </a:r>
            <a:r>
              <a:rPr kumimoji="1" lang="zh-CN" altLang="en-US" sz="2400" b="1" dirty="0" smtClean="0"/>
              <a:t>：</a:t>
            </a:r>
            <a:endParaRPr kumimoji="1" lang="zh-CN" altLang="en-US" sz="2400" b="1" dirty="0" smtClean="0"/>
          </a:p>
          <a:p>
            <a:pPr marL="457200" lvl="1" indent="0">
              <a:buNone/>
            </a:pPr>
            <a:r>
              <a:rPr kumimoji="1" lang="en-US" altLang="zh-CN" sz="2000" dirty="0" err="1" smtClean="0"/>
              <a:t>foreach</a:t>
            </a:r>
            <a:r>
              <a:rPr kumimoji="1" lang="en-US" altLang="zh-CN" sz="2000" dirty="0" smtClean="0"/>
              <a:t>(</a:t>
            </a:r>
            <a:r>
              <a:rPr kumimoji="1" lang="en-US" altLang="zh-CN" sz="2000" dirty="0" err="1" smtClean="0"/>
              <a:t>array_expr</a:t>
            </a:r>
            <a:r>
              <a:rPr kumimoji="1" lang="en-US" altLang="zh-CN" sz="2000" dirty="0" smtClean="0"/>
              <a:t> as $key=&gt;$value){</a:t>
            </a:r>
            <a:endParaRPr kumimoji="1" lang="en-US" altLang="zh-CN" sz="2000" dirty="0" smtClean="0"/>
          </a:p>
          <a:p>
            <a:pPr marL="457200" lvl="1" indent="0">
              <a:buNone/>
            </a:pPr>
            <a:r>
              <a:rPr kumimoji="1" lang="en-US" altLang="zh-CN" sz="2000" dirty="0" smtClean="0"/>
              <a:t>//statements</a:t>
            </a:r>
            <a:endParaRPr kumimoji="1" lang="en-US" altLang="zh-CN" sz="2000" dirty="0" smtClean="0"/>
          </a:p>
          <a:p>
            <a:pPr marL="457200" lvl="1" indent="0">
              <a:buNone/>
            </a:pPr>
            <a:r>
              <a:rPr kumimoji="1" lang="en-US" altLang="zh-CN" sz="2000" dirty="0" smtClean="0"/>
              <a:t>}</a:t>
            </a:r>
            <a:endParaRPr kumimoji="1" lang="en-US" altLang="zh-CN" sz="1600"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smtClean="0"/>
              <a:t>while</a:t>
            </a:r>
            <a:endParaRPr kumimoji="1" lang="en-US" altLang="zh-CN" sz="2400" b="1" dirty="0" smtClean="0"/>
          </a:p>
          <a:p>
            <a:pPr marL="457200" lvl="1" indent="0">
              <a:buNone/>
            </a:pPr>
            <a:r>
              <a:rPr kumimoji="1" lang="en-US" altLang="zh-CN" sz="2000" dirty="0" smtClean="0"/>
              <a:t>while(expression){</a:t>
            </a:r>
            <a:endParaRPr kumimoji="1" lang="en-US" altLang="zh-CN" sz="2000" dirty="0" smtClean="0"/>
          </a:p>
          <a:p>
            <a:pPr marL="457200" lvl="1" indent="0">
              <a:buNone/>
            </a:pPr>
            <a:r>
              <a:rPr kumimoji="1" lang="en-US" altLang="zh-CN" sz="2000" dirty="0" smtClean="0"/>
              <a:t>	//statements</a:t>
            </a:r>
            <a:endParaRPr kumimoji="1" lang="en-US" altLang="zh-CN" sz="2000" dirty="0" smtClean="0"/>
          </a:p>
          <a:p>
            <a:pPr marL="457200" lvl="1" indent="0">
              <a:buNone/>
            </a:pPr>
            <a:r>
              <a:rPr kumimoji="1" lang="en-US" altLang="zh-CN" sz="2000" dirty="0" smtClean="0"/>
              <a:t>}</a:t>
            </a:r>
            <a:endParaRPr kumimoji="1" lang="en-US" altLang="zh-CN" sz="2000" dirty="0" smtClean="0"/>
          </a:p>
          <a:p>
            <a:pPr marL="457200" lvl="1" indent="0">
              <a:buNone/>
            </a:pPr>
            <a:endParaRPr kumimoji="1" lang="en-US" altLang="zh-CN" sz="2000" dirty="0" smtClean="0"/>
          </a:p>
          <a:p>
            <a:pPr marL="457200" lvl="1" indent="0">
              <a:buNone/>
            </a:pPr>
            <a:r>
              <a:rPr kumimoji="1" lang="en-US" altLang="zh-CN" sz="1600" dirty="0" smtClean="0"/>
              <a:t>$count = 1;</a:t>
            </a:r>
            <a:endParaRPr kumimoji="1" lang="en-US" altLang="zh-CN" sz="1600" dirty="0" smtClean="0"/>
          </a:p>
          <a:p>
            <a:pPr marL="457200" lvl="1" indent="0">
              <a:buNone/>
            </a:pPr>
            <a:r>
              <a:rPr kumimoji="1" lang="en-US" altLang="zh-CN" sz="1600" dirty="0" smtClean="0"/>
              <a:t>While ($count &lt; 5) {</a:t>
            </a:r>
            <a:endParaRPr kumimoji="1" lang="en-US" altLang="zh-CN" sz="1600" dirty="0" smtClean="0"/>
          </a:p>
          <a:p>
            <a:pPr marL="457200" lvl="1" indent="0">
              <a:buNone/>
            </a:pPr>
            <a:r>
              <a:rPr kumimoji="1" lang="en-US" altLang="zh-CN" sz="1600" dirty="0" smtClean="0"/>
              <a:t>echo "$count </a:t>
            </a:r>
            <a:r>
              <a:rPr kumimoji="1" lang="zh-CN" altLang="en-US" sz="1600" dirty="0" smtClean="0"/>
              <a:t>平方 </a:t>
            </a:r>
            <a:r>
              <a:rPr kumimoji="1" lang="en-US" altLang="zh-CN" sz="1600" dirty="0" smtClean="0"/>
              <a:t>= ".</a:t>
            </a:r>
            <a:r>
              <a:rPr kumimoji="1" lang="en-US" altLang="zh-CN" sz="1600" dirty="0" err="1" smtClean="0"/>
              <a:t>pow</a:t>
            </a:r>
            <a:r>
              <a:rPr kumimoji="1" lang="en-US" altLang="zh-CN" sz="1600" dirty="0" smtClean="0"/>
              <a:t>($count, 2)."&lt;</a:t>
            </a:r>
            <a:r>
              <a:rPr kumimoji="1" lang="en-US" altLang="zh-CN" sz="1600" dirty="0" err="1" smtClean="0"/>
              <a:t>br</a:t>
            </a:r>
            <a:r>
              <a:rPr kumimoji="1" lang="en-US" altLang="zh-CN" sz="1600" dirty="0" smtClean="0"/>
              <a:t> /&gt;";</a:t>
            </a:r>
            <a:endParaRPr kumimoji="1" lang="en-US" altLang="zh-CN" sz="1600" dirty="0" smtClean="0"/>
          </a:p>
          <a:p>
            <a:pPr marL="457200" lvl="1" indent="0">
              <a:buNone/>
            </a:pPr>
            <a:r>
              <a:rPr kumimoji="1" lang="en-US" altLang="zh-CN" sz="1600" dirty="0" smtClean="0"/>
              <a:t>$count++;</a:t>
            </a:r>
            <a:endParaRPr kumimoji="1" lang="en-US" altLang="zh-CN" sz="1600" dirty="0" smtClean="0"/>
          </a:p>
          <a:p>
            <a:pPr marL="457200" lvl="1" indent="0">
              <a:buNone/>
            </a:pPr>
            <a:r>
              <a:rPr kumimoji="1" lang="en-US" altLang="zh-CN" sz="1600" dirty="0" smtClean="0"/>
              <a:t>}</a:t>
            </a:r>
            <a:endParaRPr kumimoji="1" lang="en-US" altLang="zh-CN" sz="1600" dirty="0" smtClean="0"/>
          </a:p>
          <a:p>
            <a:pPr marL="457200" lvl="1" indent="0">
              <a:buNone/>
            </a:pPr>
            <a:endParaRPr kumimoji="1" lang="en-US" altLang="zh-CN" sz="1600"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smtClean="0"/>
              <a:t>do{}while</a:t>
            </a:r>
            <a:endParaRPr kumimoji="1" lang="en-US" altLang="zh-CN" sz="2400" b="1" dirty="0" smtClean="0"/>
          </a:p>
          <a:p>
            <a:pPr marL="0" indent="0">
              <a:buNone/>
            </a:pPr>
            <a:endParaRPr kumimoji="1" lang="en-US" altLang="zh-CN" sz="2400" b="1" dirty="0" smtClean="0"/>
          </a:p>
          <a:p>
            <a:pPr marL="457200" lvl="1" indent="0">
              <a:buNone/>
            </a:pPr>
            <a:r>
              <a:rPr kumimoji="1" lang="en-US" altLang="zh-CN" dirty="0" smtClean="0"/>
              <a:t>do {</a:t>
            </a:r>
            <a:endParaRPr kumimoji="1" lang="en-US" altLang="zh-CN" dirty="0" smtClean="0"/>
          </a:p>
          <a:p>
            <a:pPr marL="457200" lvl="1" indent="0">
              <a:buNone/>
            </a:pPr>
            <a:r>
              <a:rPr kumimoji="1" lang="en-US" altLang="zh-CN" dirty="0" smtClean="0"/>
              <a:t>	//statements</a:t>
            </a:r>
            <a:endParaRPr kumimoji="1" lang="en-US" altLang="zh-CN" dirty="0" smtClean="0"/>
          </a:p>
          <a:p>
            <a:pPr marL="457200" lvl="1" indent="0">
              <a:buNone/>
            </a:pPr>
            <a:r>
              <a:rPr kumimoji="1" lang="en-US" altLang="zh-CN" dirty="0" smtClean="0"/>
              <a:t>}while(expression);</a:t>
            </a:r>
            <a:endParaRPr kumimoji="1" lang="en-US" altLang="zh-CN" dirty="0" smtClean="0"/>
          </a:p>
          <a:p>
            <a:pPr marL="457200" lvl="1" indent="0">
              <a:buNone/>
            </a:pPr>
            <a:r>
              <a:rPr kumimoji="1" lang="zh-CN" altLang="en-US" dirty="0" smtClean="0"/>
              <a:t>例：</a:t>
            </a:r>
            <a:endParaRPr kumimoji="1" lang="zh-CN" altLang="en-US" dirty="0" smtClean="0"/>
          </a:p>
          <a:p>
            <a:pPr marL="457200" lvl="1" indent="0">
              <a:buNone/>
            </a:pPr>
            <a:r>
              <a:rPr kumimoji="1" lang="en-US" altLang="zh-CN" dirty="0" smtClean="0"/>
              <a:t>$count = 11;</a:t>
            </a:r>
            <a:endParaRPr kumimoji="1" lang="en-US" altLang="zh-CN" dirty="0" smtClean="0"/>
          </a:p>
          <a:p>
            <a:pPr marL="457200" lvl="1" indent="0">
              <a:buNone/>
            </a:pPr>
            <a:r>
              <a:rPr kumimoji="1" lang="en-US" altLang="zh-CN" dirty="0" smtClean="0"/>
              <a:t>	do {</a:t>
            </a:r>
            <a:endParaRPr kumimoji="1" lang="en-US" altLang="zh-CN" dirty="0" smtClean="0"/>
          </a:p>
          <a:p>
            <a:pPr marL="457200" lvl="1" indent="0">
              <a:buNone/>
            </a:pPr>
            <a:r>
              <a:rPr kumimoji="1" lang="en-US" altLang="zh-CN" dirty="0" smtClean="0"/>
              <a:t>		echo "$count squared = ". </a:t>
            </a:r>
            <a:r>
              <a:rPr kumimoji="1" lang="en-US" altLang="zh-CN" dirty="0" err="1" smtClean="0"/>
              <a:t>pow</a:t>
            </a:r>
            <a:r>
              <a:rPr kumimoji="1" lang="en-US" altLang="zh-CN" dirty="0" smtClean="0"/>
              <a:t>($count, 2). "&lt;</a:t>
            </a:r>
            <a:r>
              <a:rPr kumimoji="1" lang="en-US" altLang="zh-CN" dirty="0" err="1" smtClean="0"/>
              <a:t>br</a:t>
            </a:r>
            <a:r>
              <a:rPr kumimoji="1" lang="en-US" altLang="zh-CN" dirty="0" smtClean="0"/>
              <a:t> /&gt;";</a:t>
            </a:r>
            <a:endParaRPr kumimoji="1" lang="en-US" altLang="zh-CN" dirty="0" smtClean="0"/>
          </a:p>
          <a:p>
            <a:pPr marL="457200" lvl="1" indent="0">
              <a:buNone/>
            </a:pPr>
            <a:r>
              <a:rPr kumimoji="1" lang="en-US" altLang="zh-CN" dirty="0" smtClean="0"/>
              <a:t>		$count++;</a:t>
            </a:r>
            <a:endParaRPr kumimoji="1" lang="en-US" altLang="zh-CN" dirty="0" smtClean="0"/>
          </a:p>
          <a:p>
            <a:pPr marL="457200" lvl="1" indent="0">
              <a:buNone/>
            </a:pPr>
            <a:r>
              <a:rPr kumimoji="1" lang="en-US" altLang="zh-CN" dirty="0" smtClean="0"/>
              <a:t>	}while($count &lt; 10);</a:t>
            </a:r>
            <a:endParaRPr kumimoji="1" lang="en-US" altLang="zh-CN"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smtClean="0"/>
              <a:t>switch</a:t>
            </a:r>
            <a:endParaRPr kumimoji="1" lang="en-US" altLang="zh-CN" sz="2400" b="1" dirty="0" smtClean="0"/>
          </a:p>
          <a:p>
            <a:pPr marL="914400" lvl="2" indent="0">
              <a:buNone/>
            </a:pPr>
            <a:r>
              <a:rPr kumimoji="1" lang="en-US" altLang="zh-CN" dirty="0" smtClean="0"/>
              <a:t>$today = </a:t>
            </a:r>
            <a:r>
              <a:rPr kumimoji="1" lang="en-US" altLang="zh-CN" dirty="0" err="1" smtClean="0"/>
              <a:t>getdate</a:t>
            </a:r>
            <a:r>
              <a:rPr kumimoji="1" lang="en-US" altLang="zh-CN" dirty="0" smtClean="0"/>
              <a:t>();</a:t>
            </a:r>
            <a:endParaRPr kumimoji="1" lang="en-US" altLang="zh-CN" dirty="0" smtClean="0"/>
          </a:p>
          <a:p>
            <a:pPr marL="914400" lvl="2" indent="0">
              <a:buNone/>
            </a:pPr>
            <a:r>
              <a:rPr kumimoji="1" lang="en-US" altLang="zh-CN" dirty="0" smtClean="0"/>
              <a:t>switch($today['</a:t>
            </a:r>
            <a:r>
              <a:rPr kumimoji="1" lang="en-US" altLang="zh-CN" dirty="0" err="1" smtClean="0"/>
              <a:t>wday</a:t>
            </a:r>
            <a:r>
              <a:rPr kumimoji="1" lang="en-US" altLang="zh-CN" dirty="0" smtClean="0"/>
              <a:t>']){</a:t>
            </a:r>
            <a:endParaRPr kumimoji="1" lang="en-US" altLang="zh-CN" dirty="0" smtClean="0"/>
          </a:p>
          <a:p>
            <a:pPr marL="1371600" lvl="3" indent="0">
              <a:buNone/>
            </a:pPr>
            <a:r>
              <a:rPr kumimoji="1" lang="en-US" altLang="zh-CN" dirty="0" smtClean="0"/>
              <a:t>case 1:</a:t>
            </a:r>
            <a:endParaRPr kumimoji="1" lang="en-US" altLang="zh-CN" dirty="0" smtClean="0"/>
          </a:p>
          <a:p>
            <a:pPr marL="1371600" lvl="3" indent="0">
              <a:buNone/>
            </a:pPr>
            <a:r>
              <a:rPr kumimoji="1" lang="en-US" altLang="zh-CN" dirty="0" smtClean="0"/>
              <a:t>echo "</a:t>
            </a:r>
            <a:r>
              <a:rPr kumimoji="1" lang="zh-CN" altLang="en-US" dirty="0" smtClean="0"/>
              <a:t>星期一</a:t>
            </a:r>
            <a:r>
              <a:rPr kumimoji="1" lang="en-US" altLang="zh-CN" dirty="0" smtClean="0"/>
              <a:t>";</a:t>
            </a:r>
            <a:endParaRPr kumimoji="1" lang="en-US" altLang="zh-CN" dirty="0" smtClean="0"/>
          </a:p>
          <a:p>
            <a:pPr marL="1371600" lvl="3" indent="0">
              <a:buNone/>
            </a:pPr>
            <a:r>
              <a:rPr kumimoji="1" lang="en-US" altLang="zh-CN" dirty="0" smtClean="0"/>
              <a:t>break;</a:t>
            </a:r>
            <a:endParaRPr kumimoji="1" lang="en-US" altLang="zh-CN" dirty="0" smtClean="0"/>
          </a:p>
          <a:p>
            <a:pPr marL="1371600" lvl="3" indent="0">
              <a:buNone/>
            </a:pPr>
            <a:r>
              <a:rPr kumimoji="1" lang="en-US" altLang="zh-CN" dirty="0" smtClean="0"/>
              <a:t>case 2:</a:t>
            </a:r>
            <a:endParaRPr kumimoji="1" lang="en-US" altLang="zh-CN" dirty="0" smtClean="0"/>
          </a:p>
          <a:p>
            <a:pPr marL="1371600" lvl="3" indent="0">
              <a:buNone/>
            </a:pPr>
            <a:r>
              <a:rPr kumimoji="1" lang="en-US" altLang="zh-CN" dirty="0" smtClean="0"/>
              <a:t>echo "</a:t>
            </a:r>
            <a:r>
              <a:rPr kumimoji="1" lang="zh-CN" altLang="en-US" dirty="0" smtClean="0"/>
              <a:t>星期二</a:t>
            </a:r>
            <a:r>
              <a:rPr kumimoji="1" lang="en-US" altLang="zh-CN" dirty="0" smtClean="0"/>
              <a:t>";</a:t>
            </a:r>
            <a:endParaRPr kumimoji="1" lang="en-US" altLang="zh-CN" dirty="0" smtClean="0"/>
          </a:p>
          <a:p>
            <a:pPr marL="1371600" lvl="3" indent="0">
              <a:buNone/>
            </a:pPr>
            <a:r>
              <a:rPr kumimoji="1" lang="en-US" altLang="zh-CN" dirty="0" smtClean="0"/>
              <a:t>break;</a:t>
            </a:r>
            <a:endParaRPr kumimoji="1" lang="en-US" altLang="zh-CN" dirty="0" smtClean="0"/>
          </a:p>
          <a:p>
            <a:pPr marL="1371600" lvl="3" indent="0">
              <a:buNone/>
            </a:pPr>
            <a:r>
              <a:rPr kumimoji="1" lang="en-US" altLang="zh-CN" dirty="0" smtClean="0"/>
              <a:t>case 6:</a:t>
            </a:r>
            <a:endParaRPr kumimoji="1" lang="en-US" altLang="zh-CN" dirty="0" smtClean="0"/>
          </a:p>
          <a:p>
            <a:pPr marL="1371600" lvl="3" indent="0">
              <a:buNone/>
            </a:pPr>
            <a:r>
              <a:rPr kumimoji="1" lang="en-US" altLang="zh-CN" dirty="0" smtClean="0"/>
              <a:t>echo "</a:t>
            </a:r>
            <a:r>
              <a:rPr kumimoji="1" lang="zh-CN" altLang="en-US" dirty="0" smtClean="0"/>
              <a:t>星期六</a:t>
            </a:r>
            <a:r>
              <a:rPr kumimoji="1" lang="en-US" altLang="zh-CN" dirty="0" smtClean="0"/>
              <a:t>";</a:t>
            </a:r>
            <a:endParaRPr kumimoji="1" lang="en-US" altLang="zh-CN" dirty="0" smtClean="0"/>
          </a:p>
          <a:p>
            <a:pPr marL="1371600" lvl="3" indent="0">
              <a:buNone/>
            </a:pPr>
            <a:r>
              <a:rPr kumimoji="1" lang="en-US" altLang="zh-CN" dirty="0" smtClean="0"/>
              <a:t>break;</a:t>
            </a:r>
            <a:endParaRPr kumimoji="1" lang="en-US" altLang="zh-CN" dirty="0" smtClean="0"/>
          </a:p>
          <a:p>
            <a:pPr marL="1371600" lvl="3" indent="0">
              <a:buNone/>
            </a:pPr>
            <a:r>
              <a:rPr kumimoji="1" lang="en-US" altLang="zh-CN" dirty="0" smtClean="0"/>
              <a:t>default:</a:t>
            </a:r>
            <a:endParaRPr kumimoji="1" lang="en-US" altLang="zh-CN" dirty="0" smtClean="0"/>
          </a:p>
          <a:p>
            <a:pPr marL="1371600" lvl="3" indent="0">
              <a:buNone/>
            </a:pPr>
            <a:r>
              <a:rPr kumimoji="1" lang="en-US" altLang="zh-CN" dirty="0" smtClean="0"/>
              <a:t>echo "</a:t>
            </a:r>
            <a:r>
              <a:rPr kumimoji="1" lang="zh-CN" altLang="en-US" dirty="0" smtClean="0"/>
              <a:t>星期日</a:t>
            </a:r>
            <a:r>
              <a:rPr kumimoji="1" lang="en-US" altLang="zh-CN" dirty="0" smtClean="0"/>
              <a:t>";</a:t>
            </a:r>
            <a:endParaRPr kumimoji="1" lang="en-US" altLang="zh-CN" dirty="0" smtClean="0"/>
          </a:p>
          <a:p>
            <a:pPr marL="914400" lvl="2" indent="0">
              <a:buNone/>
            </a:pPr>
            <a:r>
              <a:rPr kumimoji="1" lang="en-US" altLang="zh-CN" dirty="0" smtClean="0"/>
              <a:t>}</a:t>
            </a:r>
            <a:endParaRPr kumimoji="1" lang="en-US" altLang="zh-CN"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1500428" y="1053476"/>
            <a:ext cx="9996073" cy="5165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kumimoji="1" lang="en-US" altLang="zh-CN" sz="2400" b="1" dirty="0" smtClean="0"/>
              <a:t>break/continue</a:t>
            </a:r>
            <a:endParaRPr kumimoji="1" lang="en-US" altLang="zh-CN" sz="2400" b="1" dirty="0" smtClean="0"/>
          </a:p>
          <a:p>
            <a:pPr marL="0" indent="0">
              <a:buNone/>
            </a:pPr>
            <a:endParaRPr kumimoji="1" lang="en-US" altLang="zh-CN" sz="2400" b="1" dirty="0" smtClean="0"/>
          </a:p>
          <a:p>
            <a:pPr marL="457200" lvl="1" indent="0">
              <a:buNone/>
            </a:pPr>
            <a:r>
              <a:rPr kumimoji="1" lang="en-US" altLang="zh-CN" sz="2000" dirty="0" smtClean="0"/>
              <a:t>break</a:t>
            </a:r>
            <a:endParaRPr kumimoji="1" lang="en-US" altLang="zh-CN" sz="2000" dirty="0" smtClean="0"/>
          </a:p>
          <a:p>
            <a:pPr marL="457200" lvl="1" indent="0">
              <a:buNone/>
            </a:pPr>
            <a:r>
              <a:rPr kumimoji="1" lang="en-US" altLang="zh-CN" sz="2000" dirty="0" smtClean="0"/>
              <a:t>break</a:t>
            </a:r>
            <a:r>
              <a:rPr kumimoji="1" lang="zh-CN" altLang="en-US" sz="2000" dirty="0" smtClean="0"/>
              <a:t>语句使当前循环体整个结束，不再执行</a:t>
            </a:r>
            <a:r>
              <a:rPr kumimoji="1" lang="en-US" altLang="zh-CN" sz="2000" dirty="0" smtClean="0"/>
              <a:t>;</a:t>
            </a:r>
            <a:endParaRPr kumimoji="1" lang="en-US" altLang="zh-CN" sz="2000" dirty="0" smtClean="0"/>
          </a:p>
          <a:p>
            <a:pPr marL="457200" lvl="1" indent="0">
              <a:buNone/>
            </a:pPr>
            <a:endParaRPr kumimoji="1" lang="en-US" altLang="zh-CN" sz="2000" dirty="0" smtClean="0"/>
          </a:p>
          <a:p>
            <a:pPr marL="457200" lvl="1" indent="0">
              <a:buNone/>
            </a:pPr>
            <a:r>
              <a:rPr kumimoji="1" lang="en-US" altLang="zh-CN" sz="2000" dirty="0" smtClean="0"/>
              <a:t>continue</a:t>
            </a:r>
            <a:endParaRPr kumimoji="1" lang="en-US" altLang="zh-CN" sz="2000" dirty="0" smtClean="0"/>
          </a:p>
          <a:p>
            <a:pPr marL="457200" lvl="1" indent="0">
              <a:buNone/>
            </a:pPr>
            <a:r>
              <a:rPr kumimoji="1" lang="en-US" altLang="zh-CN" sz="2000" dirty="0" smtClean="0"/>
              <a:t>continue</a:t>
            </a:r>
            <a:r>
              <a:rPr kumimoji="1" lang="zh-CN" altLang="en-US" sz="2000" dirty="0" smtClean="0"/>
              <a:t>语句使当前循环执行结束，并从下一次循环开始执行</a:t>
            </a:r>
            <a:endParaRPr kumimoji="1" lang="en-US" altLang="zh-CN" dirty="0" smtClean="0"/>
          </a:p>
        </p:txBody>
      </p:sp>
      <p:sp>
        <p:nvSpPr>
          <p:cNvPr id="6" name="文本框 3"/>
          <p:cNvSpPr txBox="1"/>
          <p:nvPr/>
        </p:nvSpPr>
        <p:spPr>
          <a:xfrm>
            <a:off x="8500158" y="130627"/>
            <a:ext cx="3089307" cy="430887"/>
          </a:xfrm>
          <a:prstGeom prst="rect">
            <a:avLst/>
          </a:prstGeom>
          <a:noFill/>
        </p:spPr>
        <p:txBody>
          <a:bodyPr wrap="none" rtlCol="0">
            <a:spAutoFit/>
          </a:bodyPr>
          <a:lstStyle/>
          <a:p>
            <a:r>
              <a:rPr kumimoji="1" lang="en-US" altLang="zh-CN" sz="2200" dirty="0" err="1" smtClean="0">
                <a:latin typeface="微软雅黑" panose="020B0503020204020204" charset="-122"/>
                <a:ea typeface="微软雅黑" panose="020B0503020204020204" charset="-122"/>
                <a:cs typeface="微软雅黑" panose="020B0503020204020204" charset="-122"/>
              </a:rPr>
              <a:t>Php</a:t>
            </a:r>
            <a:r>
              <a:rPr kumimoji="1" lang="zh-CN" altLang="en-US" sz="2200" dirty="0" smtClean="0">
                <a:latin typeface="微软雅黑" panose="020B0503020204020204" charset="-122"/>
                <a:ea typeface="微软雅黑" panose="020B0503020204020204" charset="-122"/>
                <a:cs typeface="微软雅黑" panose="020B0503020204020204" charset="-122"/>
              </a:rPr>
              <a:t>基本语法</a:t>
            </a:r>
            <a:r>
              <a:rPr kumimoji="1" lang="en-US" altLang="zh-CN" sz="2200" dirty="0" smtClean="0">
                <a:latin typeface="微软雅黑" panose="020B0503020204020204" charset="-122"/>
                <a:ea typeface="微软雅黑" panose="020B0503020204020204" charset="-122"/>
                <a:cs typeface="微软雅黑" panose="020B0503020204020204" charset="-122"/>
              </a:rPr>
              <a:t>-</a:t>
            </a:r>
            <a:r>
              <a:rPr kumimoji="1" lang="zh-CN" altLang="en-US" sz="2200" dirty="0" smtClean="0">
                <a:latin typeface="微软雅黑" panose="020B0503020204020204" charset="-122"/>
                <a:ea typeface="微软雅黑" panose="020B0503020204020204" charset="-122"/>
                <a:cs typeface="微软雅黑" panose="020B0503020204020204" charset="-122"/>
              </a:rPr>
              <a:t>控制语句</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3"/>
          <p:cNvSpPr txBox="1">
            <a:spLocks noChangeArrowheads="1"/>
          </p:cNvSpPr>
          <p:nvPr/>
        </p:nvSpPr>
        <p:spPr>
          <a:xfrm>
            <a:off x="-674558" y="1209971"/>
            <a:ext cx="6775915" cy="52864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nSpc>
                <a:spcPts val="4400"/>
              </a:lnSpc>
            </a:pPr>
            <a:r>
              <a:rPr lang="zh-CN" altLang="en-US" dirty="0">
                <a:solidFill>
                  <a:schemeClr val="tx1">
                    <a:lumMod val="65000"/>
                    <a:lumOff val="35000"/>
                  </a:schemeClr>
                </a:solidFill>
                <a:latin typeface="微软雅黑" panose="020B0503020204020204" charset="-122"/>
                <a:ea typeface="微软雅黑" panose="020B0503020204020204" charset="-122"/>
              </a:rPr>
              <a:t>本章必须掌握的知识点：</a:t>
            </a:r>
            <a:endParaRPr lang="en-US" altLang="zh-CN"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3198238" y="656705"/>
            <a:ext cx="5081238" cy="561040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4" name="组 3"/>
          <p:cNvGrpSpPr/>
          <p:nvPr/>
        </p:nvGrpSpPr>
        <p:grpSpPr>
          <a:xfrm>
            <a:off x="4081016" y="1154243"/>
            <a:ext cx="4029968" cy="4335187"/>
            <a:chOff x="4081016" y="1154243"/>
            <a:chExt cx="4029968" cy="4335187"/>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016" y="1154243"/>
              <a:ext cx="4029968" cy="4029968"/>
            </a:xfrm>
            <a:prstGeom prst="rect">
              <a:avLst/>
            </a:prstGeom>
          </p:spPr>
        </p:pic>
        <p:sp>
          <p:nvSpPr>
            <p:cNvPr id="3" name="文本框 2"/>
            <p:cNvSpPr txBox="1"/>
            <p:nvPr/>
          </p:nvSpPr>
          <p:spPr>
            <a:xfrm>
              <a:off x="4602415" y="4966210"/>
              <a:ext cx="3137397" cy="523220"/>
            </a:xfrm>
            <a:prstGeom prst="rect">
              <a:avLst/>
            </a:prstGeom>
            <a:noFill/>
          </p:spPr>
          <p:txBody>
            <a:bodyPr wrap="none" rtlCol="0">
              <a:spAutoFit/>
            </a:bodyPr>
            <a:lstStyle/>
            <a:p>
              <a:r>
                <a:rPr kumimoji="1" lang="en-US" altLang="zh-CN" sz="2800" dirty="0"/>
                <a:t>http://www.dodi.cn</a:t>
              </a:r>
              <a:endParaRPr kumimoji="1" lang="zh-CN" altLang="en-US" sz="2800" dirty="0"/>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316731" y="669580"/>
            <a:ext cx="7209657" cy="560375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5768" y="130627"/>
            <a:ext cx="3786421" cy="430887"/>
          </a:xfrm>
          <a:prstGeom prst="rect">
            <a:avLst/>
          </a:prstGeom>
          <a:noFill/>
        </p:spPr>
        <p:txBody>
          <a:bodyPr wrap="none" rtlCol="0">
            <a:spAutoFit/>
          </a:bodyPr>
          <a:lstStyle/>
          <a:p>
            <a:r>
              <a:rPr kumimoji="1" lang="en-US" altLang="zh-CN" sz="2200" dirty="0">
                <a:latin typeface="微软雅黑" panose="020B0503020204020204" charset="-122"/>
                <a:ea typeface="微软雅黑" panose="020B0503020204020204" charset="-122"/>
                <a:cs typeface="微软雅黑" panose="020B0503020204020204" charset="-122"/>
              </a:rPr>
              <a:t>BS</a:t>
            </a:r>
            <a:r>
              <a:rPr kumimoji="1" lang="zh-CN" altLang="en-US" sz="2200" dirty="0">
                <a:latin typeface="微软雅黑" panose="020B0503020204020204" charset="-122"/>
                <a:ea typeface="微软雅黑" panose="020B0503020204020204" charset="-122"/>
                <a:cs typeface="微软雅黑" panose="020B0503020204020204" charset="-122"/>
              </a:rPr>
              <a:t>和</a:t>
            </a:r>
            <a:r>
              <a:rPr kumimoji="1" lang="en-US" altLang="zh-CN" sz="2200" dirty="0">
                <a:latin typeface="微软雅黑" panose="020B0503020204020204" charset="-122"/>
                <a:ea typeface="微软雅黑" panose="020B0503020204020204" charset="-122"/>
                <a:cs typeface="微软雅黑" panose="020B0503020204020204" charset="-122"/>
              </a:rPr>
              <a:t>CS</a:t>
            </a:r>
            <a:r>
              <a:rPr kumimoji="1" lang="zh-CN" altLang="en-US" sz="2200" dirty="0">
                <a:latin typeface="微软雅黑" panose="020B0503020204020204" charset="-122"/>
                <a:ea typeface="微软雅黑" panose="020B0503020204020204" charset="-122"/>
                <a:cs typeface="微软雅黑" panose="020B0503020204020204" charset="-122"/>
              </a:rPr>
              <a:t>结构</a:t>
            </a:r>
            <a:r>
              <a:rPr kumimoji="1" lang="en-US" altLang="zh-CN" sz="2200" dirty="0">
                <a:latin typeface="微软雅黑" panose="020B0503020204020204" charset="-122"/>
                <a:ea typeface="微软雅黑" panose="020B0503020204020204" charset="-122"/>
                <a:cs typeface="微软雅黑" panose="020B0503020204020204" charset="-122"/>
              </a:rPr>
              <a:t>-</a:t>
            </a:r>
            <a:r>
              <a:rPr kumimoji="1" lang="en-US" altLang="zh-CN" sz="2200" dirty="0" err="1">
                <a:latin typeface="微软雅黑" panose="020B0503020204020204" charset="-122"/>
                <a:ea typeface="微软雅黑" panose="020B0503020204020204" charset="-122"/>
                <a:cs typeface="微软雅黑" panose="020B0503020204020204" charset="-122"/>
              </a:rPr>
              <a:t>wamp</a:t>
            </a:r>
            <a:r>
              <a:rPr kumimoji="1" lang="zh-CN" altLang="en-US" sz="2200" dirty="0">
                <a:latin typeface="微软雅黑" panose="020B0503020204020204" charset="-122"/>
                <a:ea typeface="微软雅黑" panose="020B0503020204020204" charset="-122"/>
                <a:cs typeface="微软雅黑" panose="020B0503020204020204" charset="-122"/>
              </a:rPr>
              <a:t>安装步骤</a:t>
            </a:r>
            <a:endParaRPr kumimoji="1" lang="zh-CN" altLang="en-US" sz="22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120856" y="752570"/>
            <a:ext cx="7432578" cy="53528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8469</Words>
  <Application>WPS 演示</Application>
  <PresentationFormat>自定义</PresentationFormat>
  <Paragraphs>714</Paragraphs>
  <Slides>70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vt:lpstr>
      <vt:lpstr>宋体</vt:lpstr>
      <vt:lpstr>Wingdings</vt:lpstr>
      <vt:lpstr>Arial</vt:lpstr>
      <vt:lpstr>微软雅黑</vt:lpstr>
      <vt:lpstr>黑体</vt:lpstr>
      <vt:lpstr>Arial Unicode MS</vt:lpstr>
      <vt:lpstr>DengXian Light</vt:lpstr>
      <vt:lpstr>Segoe Print</vt:lpstr>
      <vt:lpstr>DengXian</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Administrator</cp:lastModifiedBy>
  <cp:revision>58</cp:revision>
  <dcterms:created xsi:type="dcterms:W3CDTF">2017-12-05T08:44:00Z</dcterms:created>
  <dcterms:modified xsi:type="dcterms:W3CDTF">2018-01-15T03:11:20Z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